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fntdata" ContentType="application/x-fontdata"/>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60" r:id="rId1"/>
  </p:sldMasterIdLst>
  <p:notesMasterIdLst>
    <p:notesMasterId r:id="rId55"/>
  </p:notesMasterIdLst>
  <p:sldIdLst>
    <p:sldId id="256" r:id="rId2"/>
    <p:sldId id="345" r:id="rId3"/>
    <p:sldId id="346" r:id="rId4"/>
    <p:sldId id="257" r:id="rId5"/>
    <p:sldId id="262" r:id="rId6"/>
    <p:sldId id="304" r:id="rId7"/>
    <p:sldId id="259" r:id="rId8"/>
    <p:sldId id="263" r:id="rId9"/>
    <p:sldId id="347" r:id="rId10"/>
    <p:sldId id="270" r:id="rId11"/>
    <p:sldId id="271" r:id="rId12"/>
    <p:sldId id="273" r:id="rId13"/>
    <p:sldId id="274" r:id="rId14"/>
    <p:sldId id="275" r:id="rId15"/>
    <p:sldId id="278" r:id="rId16"/>
    <p:sldId id="348" r:id="rId17"/>
    <p:sldId id="349" r:id="rId18"/>
    <p:sldId id="350" r:id="rId19"/>
    <p:sldId id="351" r:id="rId20"/>
    <p:sldId id="352" r:id="rId21"/>
    <p:sldId id="353" r:id="rId22"/>
    <p:sldId id="354" r:id="rId23"/>
    <p:sldId id="355" r:id="rId24"/>
    <p:sldId id="356" r:id="rId25"/>
    <p:sldId id="357" r:id="rId26"/>
    <p:sldId id="358" r:id="rId27"/>
    <p:sldId id="359" r:id="rId28"/>
    <p:sldId id="360" r:id="rId29"/>
    <p:sldId id="361" r:id="rId30"/>
    <p:sldId id="362" r:id="rId31"/>
    <p:sldId id="363" r:id="rId32"/>
    <p:sldId id="364" r:id="rId33"/>
    <p:sldId id="365" r:id="rId34"/>
    <p:sldId id="366" r:id="rId35"/>
    <p:sldId id="367" r:id="rId36"/>
    <p:sldId id="368" r:id="rId37"/>
    <p:sldId id="369" r:id="rId38"/>
    <p:sldId id="371" r:id="rId39"/>
    <p:sldId id="372" r:id="rId40"/>
    <p:sldId id="373" r:id="rId41"/>
    <p:sldId id="374" r:id="rId42"/>
    <p:sldId id="375" r:id="rId43"/>
    <p:sldId id="376" r:id="rId44"/>
    <p:sldId id="377" r:id="rId45"/>
    <p:sldId id="378" r:id="rId46"/>
    <p:sldId id="379" r:id="rId47"/>
    <p:sldId id="380" r:id="rId48"/>
    <p:sldId id="381" r:id="rId49"/>
    <p:sldId id="382" r:id="rId50"/>
    <p:sldId id="384" r:id="rId51"/>
    <p:sldId id="385" r:id="rId52"/>
    <p:sldId id="386" r:id="rId53"/>
    <p:sldId id="387" r:id="rId54"/>
  </p:sldIdLst>
  <p:sldSz cx="9144000" cy="5143500" type="screen16x9"/>
  <p:notesSz cx="7315200" cy="9601200"/>
  <p:embeddedFontLst>
    <p:embeddedFont>
      <p:font typeface="Calibri" panose="020F0502020204030204" pitchFamily="34" charset="0"/>
      <p:regular r:id="rId56"/>
      <p:bold r:id="rId57"/>
      <p:italic r:id="rId58"/>
      <p:boldItalic r:id="rId59"/>
    </p:embeddedFont>
    <p:embeddedFont>
      <p:font typeface="Cambria Math" panose="02040503050406030204" pitchFamily="18" charset="0"/>
      <p:regular r:id="rId60"/>
    </p:embeddedFont>
    <p:embeddedFont>
      <p:font typeface="Comic Sans MS" panose="030F0702030302020204" pitchFamily="66" charset="0"/>
      <p:regular r:id="rId61"/>
      <p:bold r:id="rId62"/>
      <p:italic r:id="rId63"/>
      <p:boldItalic r:id="rId64"/>
    </p:embeddedFont>
  </p:embeddedFontLst>
  <p:defaultTex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72534" autoAdjust="0"/>
  </p:normalViewPr>
  <p:slideViewPr>
    <p:cSldViewPr snapToGrid="0">
      <p:cViewPr varScale="1">
        <p:scale>
          <a:sx n="83" d="100"/>
          <a:sy n="83" d="100"/>
        </p:scale>
        <p:origin x="1478" y="6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notesMaster" Target="notesMasters/notesMaster1.xml"/><Relationship Id="rId63" Type="http://schemas.openxmlformats.org/officeDocument/2006/relationships/font" Target="fonts/font8.fntdata"/><Relationship Id="rId68"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font" Target="fonts/font3.fntdata"/><Relationship Id="rId66" Type="http://schemas.openxmlformats.org/officeDocument/2006/relationships/viewProps" Target="viewProps.xml"/><Relationship Id="rId5" Type="http://schemas.openxmlformats.org/officeDocument/2006/relationships/slide" Target="slides/slide4.xml"/><Relationship Id="rId61" Type="http://schemas.openxmlformats.org/officeDocument/2006/relationships/font" Target="fonts/font6.fntdata"/><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font" Target="fonts/font1.fntdata"/><Relationship Id="rId64" Type="http://schemas.openxmlformats.org/officeDocument/2006/relationships/font" Target="fonts/font9.fntdata"/><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font" Target="fonts/font4.fntdata"/><Relationship Id="rId67"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font" Target="fonts/font7.fntdata"/><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font" Target="fonts/font2.fntdata"/><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font" Target="fonts/font5.fntdata"/><Relationship Id="rId65"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1727"/>
          </a:xfrm>
          <a:prstGeom prst="rect">
            <a:avLst/>
          </a:prstGeom>
        </p:spPr>
        <p:txBody>
          <a:bodyPr vert="horz" lIns="96661" tIns="48331" rIns="96661" bIns="48331" rtlCol="0"/>
          <a:lstStyle>
            <a:lvl1pPr algn="l">
              <a:defRPr sz="1300"/>
            </a:lvl1pPr>
          </a:lstStyle>
          <a:p>
            <a:endParaRPr lang="en-US"/>
          </a:p>
        </p:txBody>
      </p:sp>
      <p:sp>
        <p:nvSpPr>
          <p:cNvPr id="3" name="Date Placeholder 2"/>
          <p:cNvSpPr>
            <a:spLocks noGrp="1"/>
          </p:cNvSpPr>
          <p:nvPr>
            <p:ph type="dt" idx="1"/>
          </p:nvPr>
        </p:nvSpPr>
        <p:spPr>
          <a:xfrm>
            <a:off x="4143587" y="0"/>
            <a:ext cx="3169920" cy="481727"/>
          </a:xfrm>
          <a:prstGeom prst="rect">
            <a:avLst/>
          </a:prstGeom>
        </p:spPr>
        <p:txBody>
          <a:bodyPr vert="horz" lIns="96661" tIns="48331" rIns="96661" bIns="48331" rtlCol="0"/>
          <a:lstStyle>
            <a:lvl1pPr algn="r">
              <a:defRPr sz="1300"/>
            </a:lvl1pPr>
          </a:lstStyle>
          <a:p>
            <a:fld id="{36FCC487-4F33-4841-A220-52D6A41C3A02}" type="datetimeFigureOut">
              <a:rPr lang="en-US" smtClean="0"/>
              <a:t>3/15/2023</a:t>
            </a:fld>
            <a:endParaRPr lang="en-US"/>
          </a:p>
        </p:txBody>
      </p:sp>
      <p:sp>
        <p:nvSpPr>
          <p:cNvPr id="4" name="Slide Image Placeholder 3"/>
          <p:cNvSpPr>
            <a:spLocks noGrp="1" noRot="1" noChangeAspect="1"/>
          </p:cNvSpPr>
          <p:nvPr>
            <p:ph type="sldImg" idx="2"/>
          </p:nvPr>
        </p:nvSpPr>
        <p:spPr>
          <a:xfrm>
            <a:off x="777875" y="1200150"/>
            <a:ext cx="5759450" cy="3240088"/>
          </a:xfrm>
          <a:prstGeom prst="rect">
            <a:avLst/>
          </a:prstGeom>
          <a:noFill/>
          <a:ln w="12700">
            <a:solidFill>
              <a:prstClr val="black"/>
            </a:solidFill>
          </a:ln>
        </p:spPr>
        <p:txBody>
          <a:bodyPr vert="horz" lIns="96661" tIns="48331" rIns="96661" bIns="48331" rtlCol="0" anchor="ctr"/>
          <a:lstStyle/>
          <a:p>
            <a:endParaRPr lang="en-US"/>
          </a:p>
        </p:txBody>
      </p:sp>
      <p:sp>
        <p:nvSpPr>
          <p:cNvPr id="5" name="Notes Placeholder 4"/>
          <p:cNvSpPr>
            <a:spLocks noGrp="1"/>
          </p:cNvSpPr>
          <p:nvPr>
            <p:ph type="body" sz="quarter" idx="3"/>
          </p:nvPr>
        </p:nvSpPr>
        <p:spPr>
          <a:xfrm>
            <a:off x="731520" y="4620577"/>
            <a:ext cx="5852160" cy="3780473"/>
          </a:xfrm>
          <a:prstGeom prst="rect">
            <a:avLst/>
          </a:prstGeom>
        </p:spPr>
        <p:txBody>
          <a:bodyPr vert="horz" lIns="96661" tIns="48331" rIns="96661" bIns="48331"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119474"/>
            <a:ext cx="3169920" cy="481726"/>
          </a:xfrm>
          <a:prstGeom prst="rect">
            <a:avLst/>
          </a:prstGeom>
        </p:spPr>
        <p:txBody>
          <a:bodyPr vert="horz" lIns="96661" tIns="48331" rIns="96661" bIns="48331" rtlCol="0" anchor="b"/>
          <a:lstStyle>
            <a:lvl1pPr algn="l">
              <a:defRPr sz="1300"/>
            </a:lvl1pPr>
          </a:lstStyle>
          <a:p>
            <a:endParaRPr lang="en-US"/>
          </a:p>
        </p:txBody>
      </p:sp>
      <p:sp>
        <p:nvSpPr>
          <p:cNvPr id="7" name="Slide Number Placeholder 6"/>
          <p:cNvSpPr>
            <a:spLocks noGrp="1"/>
          </p:cNvSpPr>
          <p:nvPr>
            <p:ph type="sldNum" sz="quarter" idx="5"/>
          </p:nvPr>
        </p:nvSpPr>
        <p:spPr>
          <a:xfrm>
            <a:off x="4143587" y="9119474"/>
            <a:ext cx="3169920" cy="481726"/>
          </a:xfrm>
          <a:prstGeom prst="rect">
            <a:avLst/>
          </a:prstGeom>
        </p:spPr>
        <p:txBody>
          <a:bodyPr vert="horz" lIns="96661" tIns="48331" rIns="96661" bIns="48331" rtlCol="0" anchor="b"/>
          <a:lstStyle>
            <a:lvl1pPr algn="r">
              <a:defRPr sz="1300"/>
            </a:lvl1pPr>
          </a:lstStyle>
          <a:p>
            <a:fld id="{D9193A6C-5D81-4ECB-8618-0B98F1F78B5F}" type="slidenum">
              <a:rPr lang="en-US" smtClean="0"/>
              <a:t>‹#›</a:t>
            </a:fld>
            <a:endParaRPr lang="en-US"/>
          </a:p>
        </p:txBody>
      </p:sp>
    </p:spTree>
    <p:extLst>
      <p:ext uri="{BB962C8B-B14F-4D97-AF65-F5344CB8AC3E}">
        <p14:creationId xmlns:p14="http://schemas.microsoft.com/office/powerpoint/2010/main" val="2336260545"/>
      </p:ext>
    </p:extLst>
  </p:cSld>
  <p:clrMap bg1="lt1" tx1="dk1" bg2="lt2" tx2="dk2" accent1="accent1" accent2="accent2" accent3="accent3" accent4="accent4" accent5="accent5" accent6="accent6" hlink="hlink" folHlink="folHlink"/>
  <p:notesStyle>
    <a:lvl1pPr marL="0" algn="l" defTabSz="685800" rtl="0" eaLnBrk="1" latinLnBrk="0" hangingPunct="1">
      <a:defRPr sz="900" kern="1200">
        <a:solidFill>
          <a:schemeClr val="tx1"/>
        </a:solidFill>
        <a:latin typeface="+mn-lt"/>
        <a:ea typeface="+mn-ea"/>
        <a:cs typeface="+mn-cs"/>
      </a:defRPr>
    </a:lvl1pPr>
    <a:lvl2pPr marL="342900" algn="l" defTabSz="685800" rtl="0" eaLnBrk="1" latinLnBrk="0" hangingPunct="1">
      <a:defRPr sz="900" kern="1200">
        <a:solidFill>
          <a:schemeClr val="tx1"/>
        </a:solidFill>
        <a:latin typeface="+mn-lt"/>
        <a:ea typeface="+mn-ea"/>
        <a:cs typeface="+mn-cs"/>
      </a:defRPr>
    </a:lvl2pPr>
    <a:lvl3pPr marL="685800" algn="l" defTabSz="685800" rtl="0" eaLnBrk="1" latinLnBrk="0" hangingPunct="1">
      <a:defRPr sz="900" kern="1200">
        <a:solidFill>
          <a:schemeClr val="tx1"/>
        </a:solidFill>
        <a:latin typeface="+mn-lt"/>
        <a:ea typeface="+mn-ea"/>
        <a:cs typeface="+mn-cs"/>
      </a:defRPr>
    </a:lvl3pPr>
    <a:lvl4pPr marL="1028700" algn="l" defTabSz="685800" rtl="0" eaLnBrk="1" latinLnBrk="0" hangingPunct="1">
      <a:defRPr sz="900" kern="1200">
        <a:solidFill>
          <a:schemeClr val="tx1"/>
        </a:solidFill>
        <a:latin typeface="+mn-lt"/>
        <a:ea typeface="+mn-ea"/>
        <a:cs typeface="+mn-cs"/>
      </a:defRPr>
    </a:lvl4pPr>
    <a:lvl5pPr marL="1371600" algn="l" defTabSz="685800" rtl="0" eaLnBrk="1" latinLnBrk="0" hangingPunct="1">
      <a:defRPr sz="900" kern="1200">
        <a:solidFill>
          <a:schemeClr val="tx1"/>
        </a:solidFill>
        <a:latin typeface="+mn-lt"/>
        <a:ea typeface="+mn-ea"/>
        <a:cs typeface="+mn-cs"/>
      </a:defRPr>
    </a:lvl5pPr>
    <a:lvl6pPr marL="1714500" algn="l" defTabSz="685800" rtl="0" eaLnBrk="1" latinLnBrk="0" hangingPunct="1">
      <a:defRPr sz="900" kern="1200">
        <a:solidFill>
          <a:schemeClr val="tx1"/>
        </a:solidFill>
        <a:latin typeface="+mn-lt"/>
        <a:ea typeface="+mn-ea"/>
        <a:cs typeface="+mn-cs"/>
      </a:defRPr>
    </a:lvl6pPr>
    <a:lvl7pPr marL="2057400" algn="l" defTabSz="685800" rtl="0" eaLnBrk="1" latinLnBrk="0" hangingPunct="1">
      <a:defRPr sz="900" kern="1200">
        <a:solidFill>
          <a:schemeClr val="tx1"/>
        </a:solidFill>
        <a:latin typeface="+mn-lt"/>
        <a:ea typeface="+mn-ea"/>
        <a:cs typeface="+mn-cs"/>
      </a:defRPr>
    </a:lvl7pPr>
    <a:lvl8pPr marL="2400300" algn="l" defTabSz="685800" rtl="0" eaLnBrk="1" latinLnBrk="0" hangingPunct="1">
      <a:defRPr sz="900" kern="1200">
        <a:solidFill>
          <a:schemeClr val="tx1"/>
        </a:solidFill>
        <a:latin typeface="+mn-lt"/>
        <a:ea typeface="+mn-ea"/>
        <a:cs typeface="+mn-cs"/>
      </a:defRPr>
    </a:lvl8pPr>
    <a:lvl9pPr marL="2743200" algn="l" defTabSz="685800" rtl="0" eaLnBrk="1" latinLnBrk="0" hangingPunct="1">
      <a:defRPr sz="9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9193A6C-5D81-4ECB-8618-0B98F1F78B5F}" type="slidenum">
              <a:rPr lang="en-US" smtClean="0"/>
              <a:t>1</a:t>
            </a:fld>
            <a:endParaRPr lang="en-US"/>
          </a:p>
        </p:txBody>
      </p:sp>
    </p:spTree>
    <p:extLst>
      <p:ext uri="{BB962C8B-B14F-4D97-AF65-F5344CB8AC3E}">
        <p14:creationId xmlns:p14="http://schemas.microsoft.com/office/powerpoint/2010/main" val="160080073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3225" y="731838"/>
            <a:ext cx="6508750" cy="3660775"/>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0D98E26-81BB-4BC4-8EAA-98BF63586D57}" type="slidenum">
              <a:rPr lang="en-US" smtClean="0"/>
              <a:t>10</a:t>
            </a:fld>
            <a:endParaRPr lang="en-US"/>
          </a:p>
        </p:txBody>
      </p:sp>
    </p:spTree>
    <p:extLst>
      <p:ext uri="{BB962C8B-B14F-4D97-AF65-F5344CB8AC3E}">
        <p14:creationId xmlns:p14="http://schemas.microsoft.com/office/powerpoint/2010/main" val="385343536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3225" y="731838"/>
            <a:ext cx="6508750" cy="3660775"/>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0D98E26-81BB-4BC4-8EAA-98BF63586D57}" type="slidenum">
              <a:rPr lang="en-US" smtClean="0"/>
              <a:t>11</a:t>
            </a:fld>
            <a:endParaRPr lang="en-US"/>
          </a:p>
        </p:txBody>
      </p:sp>
    </p:spTree>
    <p:extLst>
      <p:ext uri="{BB962C8B-B14F-4D97-AF65-F5344CB8AC3E}">
        <p14:creationId xmlns:p14="http://schemas.microsoft.com/office/powerpoint/2010/main" val="290943601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3225" y="731838"/>
            <a:ext cx="6508750" cy="3660775"/>
          </a:xfrm>
        </p:spPr>
      </p:sp>
      <mc:AlternateContent xmlns:mc="http://schemas.openxmlformats.org/markup-compatibility/2006" xmlns:a14="http://schemas.microsoft.com/office/drawing/2010/main">
        <mc:Choice Requires="a14">
          <p:sp>
            <p:nvSpPr>
              <p:cNvPr id="3" name="Notes Placeholder 2"/>
              <p:cNvSpPr>
                <a:spLocks noGrp="1"/>
              </p:cNvSpPr>
              <p:nvPr>
                <p:ph type="body" idx="1"/>
              </p:nvPr>
            </p:nvSpPr>
            <p:spPr/>
            <p:txBody>
              <a:bodyPr/>
              <a:lstStyle/>
              <a:p>
                <a:r>
                  <a:rPr lang="en-US" sz="1300" dirty="0"/>
                  <a:t>P(</a:t>
                </a:r>
                <a14:m>
                  <m:oMath xmlns:m="http://schemas.openxmlformats.org/officeDocument/2006/math">
                    <m:acc>
                      <m:accPr>
                        <m:chr m:val="̅"/>
                        <m:ctrlPr>
                          <a:rPr lang="en-US" sz="1300" i="1">
                            <a:latin typeface="Cambria Math" panose="02040503050406030204" pitchFamily="18" charset="0"/>
                          </a:rPr>
                        </m:ctrlPr>
                      </m:accPr>
                      <m:e>
                        <m:r>
                          <a:rPr lang="en-US" sz="1300" i="1">
                            <a:latin typeface="Cambria Math"/>
                          </a:rPr>
                          <m:t>𝑥</m:t>
                        </m:r>
                      </m:e>
                    </m:acc>
                    <m:r>
                      <a:rPr lang="en-US" sz="1300">
                        <a:latin typeface="Cambria Math"/>
                        <a:ea typeface="Cambria Math"/>
                      </a:rPr>
                      <m:t>−</m:t>
                    </m:r>
                    <m:r>
                      <a:rPr lang="en-US" sz="1300" i="1">
                        <a:latin typeface="Cambria Math"/>
                        <a:ea typeface="Cambria Math"/>
                      </a:rPr>
                      <m:t>𝜎</m:t>
                    </m:r>
                    <m:r>
                      <a:rPr lang="en-US" sz="1300" i="1">
                        <a:latin typeface="Cambria Math"/>
                        <a:ea typeface="Cambria Math"/>
                      </a:rPr>
                      <m:t>≤</m:t>
                    </m:r>
                    <m:r>
                      <a:rPr lang="en-US" sz="1300" i="1">
                        <a:latin typeface="Cambria Math"/>
                        <a:ea typeface="Cambria Math"/>
                      </a:rPr>
                      <m:t>𝑥</m:t>
                    </m:r>
                    <m:r>
                      <a:rPr lang="en-US" sz="1300" i="1">
                        <a:latin typeface="Cambria Math"/>
                        <a:ea typeface="Cambria Math"/>
                      </a:rPr>
                      <m:t>≤</m:t>
                    </m:r>
                    <m:acc>
                      <m:accPr>
                        <m:chr m:val="̅"/>
                        <m:ctrlPr>
                          <a:rPr lang="en-US" sz="1300" i="1">
                            <a:latin typeface="Cambria Math" panose="02040503050406030204" pitchFamily="18" charset="0"/>
                          </a:rPr>
                        </m:ctrlPr>
                      </m:accPr>
                      <m:e>
                        <m:r>
                          <a:rPr lang="en-US" sz="1300" i="1">
                            <a:latin typeface="Cambria Math"/>
                          </a:rPr>
                          <m:t>𝑥</m:t>
                        </m:r>
                      </m:e>
                    </m:acc>
                    <m:r>
                      <a:rPr lang="en-US" sz="1300" i="1">
                        <a:latin typeface="Cambria Math"/>
                        <a:ea typeface="Cambria Math"/>
                      </a:rPr>
                      <m:t>+3</m:t>
                    </m:r>
                    <m:r>
                      <a:rPr lang="en-US" sz="1300" i="1">
                        <a:latin typeface="Cambria Math"/>
                        <a:ea typeface="Cambria Math"/>
                      </a:rPr>
                      <m:t>𝜎</m:t>
                    </m:r>
                  </m:oMath>
                </a14:m>
                <a:r>
                  <a:rPr lang="en-US" sz="1300" dirty="0"/>
                  <a:t>) = 0.8385</a:t>
                </a:r>
              </a:p>
              <a:p>
                <a:r>
                  <a:rPr lang="en-US" sz="1300" dirty="0"/>
                  <a:t>#5</a:t>
                </a:r>
              </a:p>
              <a:p>
                <a:endParaRPr lang="en-US" dirty="0"/>
              </a:p>
            </p:txBody>
          </p:sp>
        </mc:Choice>
        <mc:Fallback xmlns="">
          <p:sp>
            <p:nvSpPr>
              <p:cNvPr id="3" name="Notes Placeholder 2"/>
              <p:cNvSpPr>
                <a:spLocks noGrp="1"/>
              </p:cNvSpPr>
              <p:nvPr>
                <p:ph type="body" idx="1"/>
              </p:nvPr>
            </p:nvSpPr>
            <p:spPr/>
            <p:txBody>
              <a:bodyPr/>
              <a:lstStyle/>
              <a:p>
                <a:r>
                  <a:rPr lang="en-US" sz="1200" dirty="0" smtClean="0"/>
                  <a:t>P(</a:t>
                </a:r>
                <a:r>
                  <a:rPr lang="en-US" sz="1200" i="0">
                    <a:latin typeface="Cambria Math"/>
                  </a:rPr>
                  <a:t>𝑥 ̅</a:t>
                </a:r>
                <a:r>
                  <a:rPr lang="en-US" sz="1200" b="0" i="0" smtClean="0">
                    <a:latin typeface="Cambria Math"/>
                    <a:ea typeface="Cambria Math"/>
                  </a:rPr>
                  <a:t>−</a:t>
                </a:r>
                <a:r>
                  <a:rPr lang="en-US" sz="1200" i="0" smtClean="0">
                    <a:latin typeface="Cambria Math"/>
                    <a:ea typeface="Cambria Math"/>
                  </a:rPr>
                  <a:t>𝜎≤</a:t>
                </a:r>
                <a:r>
                  <a:rPr lang="en-US" sz="1200" b="0" i="0" smtClean="0">
                    <a:latin typeface="Cambria Math"/>
                    <a:ea typeface="Cambria Math"/>
                  </a:rPr>
                  <a:t>𝑥≤</a:t>
                </a:r>
                <a:r>
                  <a:rPr lang="en-US" sz="1200" i="0">
                    <a:latin typeface="Cambria Math"/>
                  </a:rPr>
                  <a:t>𝑥 ̅</a:t>
                </a:r>
                <a:r>
                  <a:rPr lang="en-US" sz="1200" b="0" i="0" smtClean="0">
                    <a:latin typeface="Cambria Math"/>
                    <a:ea typeface="Cambria Math"/>
                  </a:rPr>
                  <a:t>+3𝜎</a:t>
                </a:r>
                <a:r>
                  <a:rPr lang="en-US" sz="1200" dirty="0" smtClean="0"/>
                  <a:t>) = 0.8385</a:t>
                </a:r>
                <a:endParaRPr lang="en-US" dirty="0"/>
              </a:p>
            </p:txBody>
          </p:sp>
        </mc:Fallback>
      </mc:AlternateContent>
      <p:sp>
        <p:nvSpPr>
          <p:cNvPr id="4" name="Slide Number Placeholder 3"/>
          <p:cNvSpPr>
            <a:spLocks noGrp="1"/>
          </p:cNvSpPr>
          <p:nvPr>
            <p:ph type="sldNum" sz="quarter" idx="10"/>
          </p:nvPr>
        </p:nvSpPr>
        <p:spPr/>
        <p:txBody>
          <a:bodyPr/>
          <a:lstStyle/>
          <a:p>
            <a:fld id="{70D98E26-81BB-4BC4-8EAA-98BF63586D57}" type="slidenum">
              <a:rPr lang="en-US" smtClean="0"/>
              <a:t>12</a:t>
            </a:fld>
            <a:endParaRPr lang="en-US"/>
          </a:p>
        </p:txBody>
      </p:sp>
    </p:spTree>
    <p:extLst>
      <p:ext uri="{BB962C8B-B14F-4D97-AF65-F5344CB8AC3E}">
        <p14:creationId xmlns:p14="http://schemas.microsoft.com/office/powerpoint/2010/main" val="264749519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3225" y="731838"/>
            <a:ext cx="6508750" cy="3660775"/>
          </a:xfrm>
        </p:spPr>
      </p:sp>
      <mc:AlternateContent xmlns:mc="http://schemas.openxmlformats.org/markup-compatibility/2006" xmlns:a14="http://schemas.microsoft.com/office/drawing/2010/main">
        <mc:Choice Requires="a14">
          <p:sp>
            <p:nvSpPr>
              <p:cNvPr id="3" name="Notes Placeholder 2"/>
              <p:cNvSpPr>
                <a:spLocks noGrp="1"/>
              </p:cNvSpPr>
              <p:nvPr>
                <p:ph type="body" idx="1"/>
              </p:nvPr>
            </p:nvSpPr>
            <p:spPr/>
            <p:txBody>
              <a:bodyPr/>
              <a:lstStyle/>
              <a:p>
                <a14:m>
                  <m:oMath xmlns:m="http://schemas.openxmlformats.org/officeDocument/2006/math">
                    <m:r>
                      <a:rPr lang="en-US" b="0" i="1" smtClean="0">
                        <a:latin typeface="Cambria Math" panose="02040503050406030204" pitchFamily="18" charset="0"/>
                      </a:rPr>
                      <m:t>𝜇</m:t>
                    </m:r>
                    <m:r>
                      <a:rPr lang="en-US" b="0" i="1" smtClean="0">
                        <a:latin typeface="Cambria Math" panose="02040503050406030204" pitchFamily="18" charset="0"/>
                      </a:rPr>
                      <m:t>=16.18</m:t>
                    </m:r>
                  </m:oMath>
                </a14:m>
                <a:r>
                  <a:rPr lang="en-US" dirty="0"/>
                  <a:t> and </a:t>
                </a:r>
                <a14:m>
                  <m:oMath xmlns:m="http://schemas.openxmlformats.org/officeDocument/2006/math">
                    <m:r>
                      <a:rPr lang="en-US" b="0" i="1" smtClean="0">
                        <a:latin typeface="Cambria Math" panose="02040503050406030204" pitchFamily="18" charset="0"/>
                      </a:rPr>
                      <m:t>𝜎</m:t>
                    </m:r>
                    <m:r>
                      <a:rPr lang="en-US" b="0" i="1" smtClean="0">
                        <a:latin typeface="Cambria Math" panose="02040503050406030204" pitchFamily="18" charset="0"/>
                      </a:rPr>
                      <m:t>=0.34</m:t>
                    </m:r>
                  </m:oMath>
                </a14:m>
                <a:endParaRPr lang="en-US" dirty="0"/>
              </a:p>
              <a:p>
                <a14:m>
                  <m:oMath xmlns:m="http://schemas.openxmlformats.org/officeDocument/2006/math">
                    <m:r>
                      <a:rPr lang="en-US" b="0" i="1" smtClean="0">
                        <a:latin typeface="Cambria Math" panose="02040503050406030204" pitchFamily="18" charset="0"/>
                      </a:rPr>
                      <m:t>15.5=16.18−2·0.34=</m:t>
                    </m:r>
                    <m:r>
                      <a:rPr lang="en-US" b="0" i="1" smtClean="0">
                        <a:latin typeface="Cambria Math" panose="02040503050406030204" pitchFamily="18" charset="0"/>
                      </a:rPr>
                      <m:t>𝜇</m:t>
                    </m:r>
                    <m:r>
                      <a:rPr lang="en-US" b="0" i="1" smtClean="0">
                        <a:latin typeface="Cambria Math" panose="02040503050406030204" pitchFamily="18" charset="0"/>
                      </a:rPr>
                      <m:t>−2</m:t>
                    </m:r>
                    <m:r>
                      <a:rPr lang="en-US" b="0" i="1" smtClean="0">
                        <a:latin typeface="Cambria Math" panose="02040503050406030204" pitchFamily="18" charset="0"/>
                      </a:rPr>
                      <m:t>𝜎</m:t>
                    </m:r>
                  </m:oMath>
                </a14:m>
                <a:r>
                  <a:rPr lang="en-US" dirty="0"/>
                  <a:t> </a:t>
                </a:r>
              </a:p>
              <a:p>
                <a:r>
                  <a:rPr lang="en-US" dirty="0"/>
                  <a:t>P(&lt;15.5) = </a:t>
                </a:r>
                <a14:m>
                  <m:oMath xmlns:m="http://schemas.openxmlformats.org/officeDocument/2006/math">
                    <m:r>
                      <a:rPr lang="en-US" b="0" i="1" smtClean="0">
                        <a:latin typeface="Cambria Math" panose="02040503050406030204" pitchFamily="18" charset="0"/>
                      </a:rPr>
                      <m:t>𝑃</m:t>
                    </m:r>
                    <m:r>
                      <a:rPr lang="en-US" b="0" i="1" smtClean="0">
                        <a:latin typeface="Cambria Math" panose="02040503050406030204" pitchFamily="18" charset="0"/>
                      </a:rPr>
                      <m:t>(</m:t>
                    </m:r>
                    <m:r>
                      <a:rPr lang="en-US" b="0" i="1" smtClean="0">
                        <a:latin typeface="Cambria Math" panose="02040503050406030204" pitchFamily="18" charset="0"/>
                      </a:rPr>
                      <m:t>𝜇</m:t>
                    </m:r>
                    <m:r>
                      <a:rPr lang="en-US" b="0" i="1" smtClean="0">
                        <a:latin typeface="Cambria Math" panose="02040503050406030204" pitchFamily="18" charset="0"/>
                      </a:rPr>
                      <m:t>−2</m:t>
                    </m:r>
                    <m:r>
                      <a:rPr lang="en-US" b="0" i="1" smtClean="0">
                        <a:latin typeface="Cambria Math" panose="02040503050406030204" pitchFamily="18" charset="0"/>
                      </a:rPr>
                      <m:t>𝜎</m:t>
                    </m:r>
                    <m:r>
                      <a:rPr lang="en-US" b="0" i="1" smtClean="0">
                        <a:latin typeface="Cambria Math" panose="02040503050406030204" pitchFamily="18" charset="0"/>
                      </a:rPr>
                      <m:t>)</m:t>
                    </m:r>
                  </m:oMath>
                </a14:m>
                <a:r>
                  <a:rPr lang="en-US" dirty="0"/>
                  <a:t> = 2.35% + 0.15% = 2.5%</a:t>
                </a:r>
              </a:p>
              <a:p>
                <a:endParaRPr lang="en-US" dirty="0"/>
              </a:p>
              <a:p>
                <a:r>
                  <a:rPr lang="en-US" dirty="0"/>
                  <a:t>#11</a:t>
                </a:r>
              </a:p>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29=33−4=</m:t>
                      </m:r>
                      <m:r>
                        <a:rPr lang="en-US" b="0" i="1" smtClean="0">
                          <a:latin typeface="Cambria Math" panose="02040503050406030204" pitchFamily="18" charset="0"/>
                        </a:rPr>
                        <m:t>𝜇</m:t>
                      </m:r>
                      <m:r>
                        <a:rPr lang="en-US" b="0" i="1" smtClean="0">
                          <a:latin typeface="Cambria Math" panose="02040503050406030204" pitchFamily="18" charset="0"/>
                        </a:rPr>
                        <m:t>−</m:t>
                      </m:r>
                      <m:r>
                        <a:rPr lang="en-US" b="0" i="1" smtClean="0">
                          <a:latin typeface="Cambria Math" panose="02040503050406030204" pitchFamily="18" charset="0"/>
                        </a:rPr>
                        <m:t>𝜎</m:t>
                      </m:r>
                    </m:oMath>
                  </m:oMathPara>
                </a14:m>
                <a:endParaRPr lang="en-US" b="0" dirty="0"/>
              </a:p>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37=33+4=</m:t>
                      </m:r>
                      <m:r>
                        <a:rPr lang="en-US" b="0" i="1" smtClean="0">
                          <a:latin typeface="Cambria Math" panose="02040503050406030204" pitchFamily="18" charset="0"/>
                        </a:rPr>
                        <m:t>𝜇</m:t>
                      </m:r>
                      <m:r>
                        <a:rPr lang="en-US" b="0" i="1" smtClean="0">
                          <a:latin typeface="Cambria Math" panose="02040503050406030204" pitchFamily="18" charset="0"/>
                        </a:rPr>
                        <m:t>+</m:t>
                      </m:r>
                      <m:r>
                        <a:rPr lang="en-US" b="0" i="1" smtClean="0">
                          <a:latin typeface="Cambria Math" panose="02040503050406030204" pitchFamily="18" charset="0"/>
                        </a:rPr>
                        <m:t>𝜎</m:t>
                      </m:r>
                    </m:oMath>
                  </m:oMathPara>
                </a14:m>
                <a:endParaRPr lang="en-US" b="0" dirty="0"/>
              </a:p>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𝑃</m:t>
                      </m:r>
                      <m:d>
                        <m:dPr>
                          <m:ctrlPr>
                            <a:rPr lang="en-US" b="0" i="1" smtClean="0">
                              <a:latin typeface="Cambria Math" panose="02040503050406030204" pitchFamily="18" charset="0"/>
                            </a:rPr>
                          </m:ctrlPr>
                        </m:dPr>
                        <m:e>
                          <m:r>
                            <a:rPr lang="en-US" b="0" i="1" smtClean="0">
                              <a:latin typeface="Cambria Math" panose="02040503050406030204" pitchFamily="18" charset="0"/>
                            </a:rPr>
                            <m:t>29≤</m:t>
                          </m:r>
                          <m:r>
                            <a:rPr lang="en-US" b="0" i="1" smtClean="0">
                              <a:latin typeface="Cambria Math" panose="02040503050406030204" pitchFamily="18" charset="0"/>
                            </a:rPr>
                            <m:t>𝑥</m:t>
                          </m:r>
                          <m:r>
                            <a:rPr lang="en-US" b="0" i="1" smtClean="0">
                              <a:latin typeface="Cambria Math" panose="02040503050406030204" pitchFamily="18" charset="0"/>
                            </a:rPr>
                            <m:t>≤37</m:t>
                          </m:r>
                        </m:e>
                      </m:d>
                      <m:r>
                        <a:rPr lang="en-US" b="0" i="1" smtClean="0">
                          <a:latin typeface="Cambria Math" panose="02040503050406030204" pitchFamily="18" charset="0"/>
                        </a:rPr>
                        <m:t>=</m:t>
                      </m:r>
                      <m:r>
                        <a:rPr lang="en-US" b="0" i="1" smtClean="0">
                          <a:latin typeface="Cambria Math" panose="02040503050406030204" pitchFamily="18" charset="0"/>
                        </a:rPr>
                        <m:t>𝑃</m:t>
                      </m:r>
                      <m:d>
                        <m:dPr>
                          <m:ctrlPr>
                            <a:rPr lang="en-US" b="0" i="1" smtClean="0">
                              <a:latin typeface="Cambria Math" panose="02040503050406030204" pitchFamily="18" charset="0"/>
                            </a:rPr>
                          </m:ctrlPr>
                        </m:dPr>
                        <m:e>
                          <m:r>
                            <a:rPr lang="en-US" b="0" i="1" smtClean="0">
                              <a:latin typeface="Cambria Math" panose="02040503050406030204" pitchFamily="18" charset="0"/>
                            </a:rPr>
                            <m:t>𝜇</m:t>
                          </m:r>
                          <m:r>
                            <a:rPr lang="en-US" b="0" i="1" smtClean="0">
                              <a:latin typeface="Cambria Math" panose="02040503050406030204" pitchFamily="18" charset="0"/>
                            </a:rPr>
                            <m:t>−</m:t>
                          </m:r>
                          <m:r>
                            <a:rPr lang="en-US" b="0" i="1" smtClean="0">
                              <a:latin typeface="Cambria Math" panose="02040503050406030204" pitchFamily="18" charset="0"/>
                            </a:rPr>
                            <m:t>𝜎</m:t>
                          </m:r>
                          <m:r>
                            <a:rPr lang="en-US" b="0" i="1" smtClean="0">
                              <a:latin typeface="Cambria Math" panose="02040503050406030204" pitchFamily="18" charset="0"/>
                            </a:rPr>
                            <m:t>≤</m:t>
                          </m:r>
                          <m:r>
                            <a:rPr lang="en-US" b="0" i="1" smtClean="0">
                              <a:latin typeface="Cambria Math" panose="02040503050406030204" pitchFamily="18" charset="0"/>
                            </a:rPr>
                            <m:t>𝑥</m:t>
                          </m:r>
                          <m:r>
                            <a:rPr lang="en-US" b="0" i="1" smtClean="0">
                              <a:latin typeface="Cambria Math" panose="02040503050406030204" pitchFamily="18" charset="0"/>
                            </a:rPr>
                            <m:t>≤</m:t>
                          </m:r>
                          <m:r>
                            <a:rPr lang="en-US" b="0" i="1" smtClean="0">
                              <a:latin typeface="Cambria Math" panose="02040503050406030204" pitchFamily="18" charset="0"/>
                            </a:rPr>
                            <m:t>𝜇</m:t>
                          </m:r>
                          <m:r>
                            <a:rPr lang="en-US" b="0" i="1" smtClean="0">
                              <a:latin typeface="Cambria Math" panose="02040503050406030204" pitchFamily="18" charset="0"/>
                            </a:rPr>
                            <m:t>+</m:t>
                          </m:r>
                          <m:r>
                            <a:rPr lang="en-US" b="0" i="1" smtClean="0">
                              <a:latin typeface="Cambria Math" panose="02040503050406030204" pitchFamily="18" charset="0"/>
                            </a:rPr>
                            <m:t>𝜎</m:t>
                          </m:r>
                        </m:e>
                      </m:d>
                      <m:r>
                        <a:rPr lang="en-US" b="0" i="1" smtClean="0">
                          <a:latin typeface="Cambria Math" panose="02040503050406030204" pitchFamily="18" charset="0"/>
                        </a:rPr>
                        <m:t>=34%+34%=68%</m:t>
                      </m:r>
                    </m:oMath>
                  </m:oMathPara>
                </a14:m>
                <a:endParaRPr lang="en-US" dirty="0"/>
              </a:p>
            </p:txBody>
          </p:sp>
        </mc:Choice>
        <mc:Fallback xmlns="">
          <p:sp>
            <p:nvSpPr>
              <p:cNvPr id="3" name="Notes Placeholder 2"/>
              <p:cNvSpPr>
                <a:spLocks noGrp="1"/>
              </p:cNvSpPr>
              <p:nvPr>
                <p:ph type="body" idx="1"/>
              </p:nvPr>
            </p:nvSpPr>
            <p:spPr/>
            <p:txBody>
              <a:bodyPr/>
              <a:lstStyle/>
              <a:p>
                <a:r>
                  <a:rPr lang="en-US" b="0" i="0">
                    <a:latin typeface="Cambria Math" panose="02040503050406030204" pitchFamily="18" charset="0"/>
                  </a:rPr>
                  <a:t>𝜇=16.18</a:t>
                </a:r>
                <a:r>
                  <a:rPr lang="en-US" dirty="0"/>
                  <a:t> and </a:t>
                </a:r>
                <a:r>
                  <a:rPr lang="en-US" b="0" i="0">
                    <a:latin typeface="Cambria Math" panose="02040503050406030204" pitchFamily="18" charset="0"/>
                  </a:rPr>
                  <a:t>𝜎=0.34</a:t>
                </a:r>
                <a:endParaRPr lang="en-US" dirty="0"/>
              </a:p>
              <a:p>
                <a:r>
                  <a:rPr lang="en-US" b="0" i="0">
                    <a:latin typeface="Cambria Math" panose="02040503050406030204" pitchFamily="18" charset="0"/>
                  </a:rPr>
                  <a:t>15.5=16.18−2·0.34=𝜇−2𝜎</a:t>
                </a:r>
                <a:r>
                  <a:rPr lang="en-US" dirty="0"/>
                  <a:t> </a:t>
                </a:r>
              </a:p>
              <a:p>
                <a:r>
                  <a:rPr lang="en-US" dirty="0"/>
                  <a:t>P(&lt;15.5) = </a:t>
                </a:r>
                <a:r>
                  <a:rPr lang="en-US" b="0" i="0">
                    <a:latin typeface="Cambria Math" panose="02040503050406030204" pitchFamily="18" charset="0"/>
                  </a:rPr>
                  <a:t>𝑃(𝜇−2𝜎)</a:t>
                </a:r>
                <a:r>
                  <a:rPr lang="en-US" dirty="0"/>
                  <a:t> = 2.35% + 0.15% = 2.5%</a:t>
                </a:r>
              </a:p>
              <a:p>
                <a:endParaRPr lang="en-US" dirty="0"/>
              </a:p>
              <a:p>
                <a:r>
                  <a:rPr lang="en-US" dirty="0"/>
                  <a:t>#11</a:t>
                </a:r>
              </a:p>
              <a:p>
                <a:r>
                  <a:rPr lang="en-US" b="0" i="0">
                    <a:latin typeface="Cambria Math" panose="02040503050406030204" pitchFamily="18" charset="0"/>
                  </a:rPr>
                  <a:t>29=33−4=𝜇−𝜎</a:t>
                </a:r>
                <a:endParaRPr lang="en-US" b="0" dirty="0"/>
              </a:p>
              <a:p>
                <a:r>
                  <a:rPr lang="en-US" b="0" i="0">
                    <a:latin typeface="Cambria Math" panose="02040503050406030204" pitchFamily="18" charset="0"/>
                  </a:rPr>
                  <a:t>37=33+4=𝜇+𝜎</a:t>
                </a:r>
                <a:endParaRPr lang="en-US" b="0" dirty="0"/>
              </a:p>
              <a:p>
                <a:r>
                  <a:rPr lang="en-US" b="0" i="0">
                    <a:latin typeface="Cambria Math" panose="02040503050406030204" pitchFamily="18" charset="0"/>
                  </a:rPr>
                  <a:t>𝑃(29≤𝑥≤37)=𝑃(𝜇−𝜎≤𝑥≤𝜇+𝜎)=34%+34%=68%</a:t>
                </a:r>
                <a:endParaRPr lang="en-US" dirty="0"/>
              </a:p>
            </p:txBody>
          </p:sp>
        </mc:Fallback>
      </mc:AlternateContent>
      <p:sp>
        <p:nvSpPr>
          <p:cNvPr id="4" name="Slide Number Placeholder 3"/>
          <p:cNvSpPr>
            <a:spLocks noGrp="1"/>
          </p:cNvSpPr>
          <p:nvPr>
            <p:ph type="sldNum" sz="quarter" idx="10"/>
          </p:nvPr>
        </p:nvSpPr>
        <p:spPr/>
        <p:txBody>
          <a:bodyPr/>
          <a:lstStyle/>
          <a:p>
            <a:fld id="{70D98E26-81BB-4BC4-8EAA-98BF63586D57}" type="slidenum">
              <a:rPr lang="en-US" smtClean="0"/>
              <a:t>13</a:t>
            </a:fld>
            <a:endParaRPr lang="en-US"/>
          </a:p>
        </p:txBody>
      </p:sp>
    </p:spTree>
    <p:extLst>
      <p:ext uri="{BB962C8B-B14F-4D97-AF65-F5344CB8AC3E}">
        <p14:creationId xmlns:p14="http://schemas.microsoft.com/office/powerpoint/2010/main" val="351110361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3225" y="731838"/>
            <a:ext cx="6508750" cy="3660775"/>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0D98E26-81BB-4BC4-8EAA-98BF63586D57}" type="slidenum">
              <a:rPr lang="en-US" smtClean="0"/>
              <a:t>14</a:t>
            </a:fld>
            <a:endParaRPr lang="en-US"/>
          </a:p>
        </p:txBody>
      </p:sp>
    </p:spTree>
    <p:extLst>
      <p:ext uri="{BB962C8B-B14F-4D97-AF65-F5344CB8AC3E}">
        <p14:creationId xmlns:p14="http://schemas.microsoft.com/office/powerpoint/2010/main" val="295489595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3225" y="731838"/>
            <a:ext cx="6508750" cy="3660775"/>
          </a:xfrm>
        </p:spPr>
      </p:sp>
      <mc:AlternateContent xmlns:mc="http://schemas.openxmlformats.org/markup-compatibility/2006" xmlns:a14="http://schemas.microsoft.com/office/drawing/2010/main">
        <mc:Choice Requires="a14">
          <p:sp>
            <p:nvSpPr>
              <p:cNvPr id="3" name="Notes Placeholder 2"/>
              <p:cNvSpPr>
                <a:spLocks noGrp="1"/>
              </p:cNvSpPr>
              <p:nvPr>
                <p:ph type="body" idx="1"/>
              </p:nvPr>
            </p:nvSpPr>
            <p:spPr/>
            <p:txBody>
              <a:bodyPr/>
              <a:lstStyle/>
              <a:p>
                <a:r>
                  <a:rPr lang="en-US" dirty="0"/>
                  <a:t>Z-score =</a:t>
                </a:r>
                <a:r>
                  <a:rPr lang="en-US" baseline="0" dirty="0"/>
                  <a:t> 0.13, 3600 is 0.13 of a standard deviation from the mean</a:t>
                </a:r>
              </a:p>
              <a:p>
                <a:endParaRPr lang="en-US" baseline="0" dirty="0"/>
              </a:p>
              <a:p>
                <a:r>
                  <a:rPr lang="en-US" baseline="0" dirty="0"/>
                  <a:t>#33</a:t>
                </a:r>
              </a:p>
              <a:p>
                <a:pPr/>
                <a14:m>
                  <m:oMathPara xmlns:m="http://schemas.openxmlformats.org/officeDocument/2006/math">
                    <m:oMathParaPr>
                      <m:jc m:val="centerGroup"/>
                    </m:oMathParaPr>
                    <m:oMath xmlns:m="http://schemas.openxmlformats.org/officeDocument/2006/math">
                      <m:r>
                        <a:rPr lang="en-US" sz="1300" i="1">
                          <a:latin typeface="Cambria Math" panose="02040503050406030204" pitchFamily="18" charset="0"/>
                        </a:rPr>
                        <m:t>𝑧</m:t>
                      </m:r>
                      <m:r>
                        <a:rPr lang="en-US" sz="1300" i="1">
                          <a:latin typeface="Cambria Math" panose="02040503050406030204" pitchFamily="18" charset="0"/>
                        </a:rPr>
                        <m:t>=</m:t>
                      </m:r>
                      <m:f>
                        <m:fPr>
                          <m:ctrlPr>
                            <a:rPr lang="en-US" sz="1300" i="1">
                              <a:latin typeface="Cambria Math" panose="02040503050406030204" pitchFamily="18" charset="0"/>
                            </a:rPr>
                          </m:ctrlPr>
                        </m:fPr>
                        <m:num>
                          <m:r>
                            <a:rPr lang="en-US" sz="1300" i="1">
                              <a:latin typeface="Cambria Math"/>
                            </a:rPr>
                            <m:t>𝑥</m:t>
                          </m:r>
                          <m:r>
                            <a:rPr lang="en-US" sz="1300" i="1">
                              <a:latin typeface="Cambria Math"/>
                            </a:rPr>
                            <m:t>−</m:t>
                          </m:r>
                          <m:r>
                            <a:rPr lang="en-US" sz="1300" i="1">
                              <a:latin typeface="Cambria Math" panose="02040503050406030204" pitchFamily="18" charset="0"/>
                            </a:rPr>
                            <m:t>𝜇</m:t>
                          </m:r>
                        </m:num>
                        <m:den>
                          <m:r>
                            <a:rPr lang="en-US" sz="1300" i="1">
                              <a:latin typeface="Cambria Math"/>
                              <a:ea typeface="Cambria Math"/>
                            </a:rPr>
                            <m:t>𝜎</m:t>
                          </m:r>
                        </m:den>
                      </m:f>
                    </m:oMath>
                  </m:oMathPara>
                </a14:m>
                <a:endParaRPr lang="en-US" dirty="0"/>
              </a:p>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−1.5=</m:t>
                      </m:r>
                      <m:f>
                        <m:fPr>
                          <m:ctrlPr>
                            <a:rPr lang="en-US" b="0" i="1" smtClean="0">
                              <a:latin typeface="Cambria Math" panose="02040503050406030204" pitchFamily="18" charset="0"/>
                            </a:rPr>
                          </m:ctrlPr>
                        </m:fPr>
                        <m:num>
                          <m:r>
                            <a:rPr lang="en-US" b="0" i="1" smtClean="0">
                              <a:latin typeface="Cambria Math" panose="02040503050406030204" pitchFamily="18" charset="0"/>
                            </a:rPr>
                            <m:t>138−</m:t>
                          </m:r>
                          <m:r>
                            <a:rPr lang="en-US" b="0" i="1" smtClean="0">
                              <a:latin typeface="Cambria Math" panose="02040503050406030204" pitchFamily="18" charset="0"/>
                            </a:rPr>
                            <m:t>𝜇</m:t>
                          </m:r>
                        </m:num>
                        <m:den>
                          <m:r>
                            <a:rPr lang="en-US" b="0" i="1" smtClean="0">
                              <a:latin typeface="Cambria Math" panose="02040503050406030204" pitchFamily="18" charset="0"/>
                            </a:rPr>
                            <m:t>34</m:t>
                          </m:r>
                        </m:den>
                      </m:f>
                    </m:oMath>
                  </m:oMathPara>
                </a14:m>
                <a:endParaRPr lang="en-US" b="0" dirty="0"/>
              </a:p>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−51=138−</m:t>
                      </m:r>
                      <m:r>
                        <a:rPr lang="en-US" b="0" i="1" smtClean="0">
                          <a:latin typeface="Cambria Math" panose="02040503050406030204" pitchFamily="18" charset="0"/>
                        </a:rPr>
                        <m:t>𝜇</m:t>
                      </m:r>
                    </m:oMath>
                  </m:oMathPara>
                </a14:m>
                <a:endParaRPr lang="en-US" b="0" dirty="0"/>
              </a:p>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189=</m:t>
                      </m:r>
                      <m:r>
                        <a:rPr lang="en-US" b="0" i="1" smtClean="0">
                          <a:latin typeface="Cambria Math" panose="02040503050406030204" pitchFamily="18" charset="0"/>
                        </a:rPr>
                        <m:t>𝜇</m:t>
                      </m:r>
                    </m:oMath>
                  </m:oMathPara>
                </a14:m>
                <a:endParaRPr lang="en-US" dirty="0"/>
              </a:p>
            </p:txBody>
          </p:sp>
        </mc:Choice>
        <mc:Fallback xmlns="">
          <p:sp>
            <p:nvSpPr>
              <p:cNvPr id="3" name="Notes Placeholder 2"/>
              <p:cNvSpPr>
                <a:spLocks noGrp="1"/>
              </p:cNvSpPr>
              <p:nvPr>
                <p:ph type="body" idx="1"/>
              </p:nvPr>
            </p:nvSpPr>
            <p:spPr/>
            <p:txBody>
              <a:bodyPr/>
              <a:lstStyle/>
              <a:p>
                <a:r>
                  <a:rPr lang="en-US" dirty="0" smtClean="0"/>
                  <a:t>Z-score =</a:t>
                </a:r>
                <a:r>
                  <a:rPr lang="en-US" baseline="0" dirty="0" smtClean="0"/>
                  <a:t> 0.13</a:t>
                </a:r>
              </a:p>
              <a:p>
                <a:r>
                  <a:rPr lang="en-US" baseline="0" dirty="0" smtClean="0"/>
                  <a:t>P(</a:t>
                </a:r>
                <a:r>
                  <a:rPr lang="en-US" b="0" i="0" baseline="0" smtClean="0">
                    <a:latin typeface="Cambria Math"/>
                  </a:rPr>
                  <a:t>𝑧</a:t>
                </a:r>
                <a:r>
                  <a:rPr lang="en-US" b="0" i="0" baseline="0" smtClean="0">
                    <a:latin typeface="Cambria Math"/>
                    <a:ea typeface="Cambria Math"/>
                  </a:rPr>
                  <a:t>≤0.099</a:t>
                </a:r>
                <a:r>
                  <a:rPr lang="en-US" dirty="0" smtClean="0"/>
                  <a:t>) = 0.5508</a:t>
                </a:r>
                <a:endParaRPr lang="en-US" dirty="0"/>
              </a:p>
            </p:txBody>
          </p:sp>
        </mc:Fallback>
      </mc:AlternateContent>
      <p:sp>
        <p:nvSpPr>
          <p:cNvPr id="4" name="Slide Number Placeholder 3"/>
          <p:cNvSpPr>
            <a:spLocks noGrp="1"/>
          </p:cNvSpPr>
          <p:nvPr>
            <p:ph type="sldNum" sz="quarter" idx="10"/>
          </p:nvPr>
        </p:nvSpPr>
        <p:spPr/>
        <p:txBody>
          <a:bodyPr/>
          <a:lstStyle/>
          <a:p>
            <a:fld id="{70D98E26-81BB-4BC4-8EAA-98BF63586D57}" type="slidenum">
              <a:rPr lang="en-US" smtClean="0"/>
              <a:t>15</a:t>
            </a:fld>
            <a:endParaRPr lang="en-US"/>
          </a:p>
        </p:txBody>
      </p:sp>
    </p:spTree>
    <p:extLst>
      <p:ext uri="{BB962C8B-B14F-4D97-AF65-F5344CB8AC3E}">
        <p14:creationId xmlns:p14="http://schemas.microsoft.com/office/powerpoint/2010/main" val="214220360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9193A6C-5D81-4ECB-8618-0B98F1F78B5F}" type="slidenum">
              <a:rPr lang="en-US" smtClean="0"/>
              <a:t>16</a:t>
            </a:fld>
            <a:endParaRPr lang="en-US"/>
          </a:p>
        </p:txBody>
      </p:sp>
    </p:spTree>
    <p:extLst>
      <p:ext uri="{BB962C8B-B14F-4D97-AF65-F5344CB8AC3E}">
        <p14:creationId xmlns:p14="http://schemas.microsoft.com/office/powerpoint/2010/main" val="349048660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 skewed left</a:t>
            </a:r>
          </a:p>
          <a:p>
            <a:endParaRPr lang="en-US" dirty="0"/>
          </a:p>
          <a:p>
            <a:r>
              <a:rPr lang="en-US" dirty="0"/>
              <a:t>Yes</a:t>
            </a:r>
          </a:p>
          <a:p>
            <a:endParaRPr lang="en-US" dirty="0"/>
          </a:p>
          <a:p>
            <a:r>
              <a:rPr lang="en-US" dirty="0"/>
              <a:t>No, skewed right</a:t>
            </a:r>
          </a:p>
        </p:txBody>
      </p:sp>
      <p:sp>
        <p:nvSpPr>
          <p:cNvPr id="4" name="Slide Number Placeholder 3"/>
          <p:cNvSpPr>
            <a:spLocks noGrp="1"/>
          </p:cNvSpPr>
          <p:nvPr>
            <p:ph type="sldNum" sz="quarter" idx="5"/>
          </p:nvPr>
        </p:nvSpPr>
        <p:spPr/>
        <p:txBody>
          <a:bodyPr/>
          <a:lstStyle/>
          <a:p>
            <a:fld id="{D9193A6C-5D81-4ECB-8618-0B98F1F78B5F}" type="slidenum">
              <a:rPr lang="en-US" smtClean="0"/>
              <a:t>17</a:t>
            </a:fld>
            <a:endParaRPr lang="en-US"/>
          </a:p>
        </p:txBody>
      </p:sp>
    </p:spTree>
    <p:extLst>
      <p:ext uri="{BB962C8B-B14F-4D97-AF65-F5344CB8AC3E}">
        <p14:creationId xmlns:p14="http://schemas.microsoft.com/office/powerpoint/2010/main" val="123170434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9193A6C-5D81-4ECB-8618-0B98F1F78B5F}" type="slidenum">
              <a:rPr lang="en-US" smtClean="0"/>
              <a:t>18</a:t>
            </a:fld>
            <a:endParaRPr lang="en-US"/>
          </a:p>
        </p:txBody>
      </p:sp>
    </p:spTree>
    <p:extLst>
      <p:ext uri="{BB962C8B-B14F-4D97-AF65-F5344CB8AC3E}">
        <p14:creationId xmlns:p14="http://schemas.microsoft.com/office/powerpoint/2010/main" val="166651771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 population: the responses of all the dancers at the studio</a:t>
            </a:r>
            <a:br>
              <a:rPr lang="en-US" dirty="0"/>
            </a:br>
            <a:r>
              <a:rPr lang="en-US" dirty="0"/>
              <a:t>sample: the responses of the 32 dancers in the survey; </a:t>
            </a:r>
            <a:br>
              <a:rPr lang="en-US" dirty="0"/>
            </a:br>
            <a:r>
              <a:rPr lang="en-US" dirty="0"/>
              <a:t>The sample consists of 25 dancers who said they prefer hip hop and 7 who said they do not prefer hip hop.</a:t>
            </a:r>
          </a:p>
          <a:p>
            <a:endParaRPr lang="en-US" dirty="0"/>
          </a:p>
          <a:p>
            <a:r>
              <a:rPr lang="en-US" dirty="0"/>
              <a:t>b. population: the class schedules of all the students at the middle school, </a:t>
            </a:r>
            <a:br>
              <a:rPr lang="en-US" dirty="0"/>
            </a:br>
            <a:r>
              <a:rPr lang="en-US" dirty="0"/>
              <a:t>sample: the 225 students’ class schedules that were reviewed by the counselor; </a:t>
            </a:r>
            <a:br>
              <a:rPr lang="en-US" dirty="0"/>
            </a:br>
            <a:r>
              <a:rPr lang="en-US" dirty="0"/>
              <a:t>The sample consists of 46 students who have a science class during first period and 179 students who do not have a science class during first period.</a:t>
            </a:r>
          </a:p>
          <a:p>
            <a:endParaRPr lang="en-US" dirty="0"/>
          </a:p>
          <a:p>
            <a:r>
              <a:rPr lang="en-US" dirty="0"/>
              <a:t>#5:</a:t>
            </a:r>
          </a:p>
          <a:p>
            <a:r>
              <a:rPr lang="en-US" dirty="0"/>
              <a:t>Population: every adult in USA over 18</a:t>
            </a:r>
          </a:p>
          <a:p>
            <a:r>
              <a:rPr lang="en-US" dirty="0"/>
              <a:t>Sample: 1152 adults who were surveyed</a:t>
            </a:r>
          </a:p>
          <a:p>
            <a:endParaRPr lang="en-US" dirty="0"/>
          </a:p>
        </p:txBody>
      </p:sp>
      <p:sp>
        <p:nvSpPr>
          <p:cNvPr id="4" name="Slide Number Placeholder 3"/>
          <p:cNvSpPr>
            <a:spLocks noGrp="1"/>
          </p:cNvSpPr>
          <p:nvPr>
            <p:ph type="sldNum" sz="quarter" idx="5"/>
          </p:nvPr>
        </p:nvSpPr>
        <p:spPr/>
        <p:txBody>
          <a:bodyPr/>
          <a:lstStyle/>
          <a:p>
            <a:fld id="{D9193A6C-5D81-4ECB-8618-0B98F1F78B5F}" type="slidenum">
              <a:rPr lang="en-US" smtClean="0"/>
              <a:t>19</a:t>
            </a:fld>
            <a:endParaRPr lang="en-US"/>
          </a:p>
        </p:txBody>
      </p:sp>
    </p:spTree>
    <p:extLst>
      <p:ext uri="{BB962C8B-B14F-4D97-AF65-F5344CB8AC3E}">
        <p14:creationId xmlns:p14="http://schemas.microsoft.com/office/powerpoint/2010/main" val="235825267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1451A41-1B4F-4036-A40A-96DD57F6A755}" type="slidenum">
              <a:rPr lang="en-US" smtClean="0"/>
              <a:t>2</a:t>
            </a:fld>
            <a:endParaRPr lang="en-US"/>
          </a:p>
        </p:txBody>
      </p:sp>
    </p:spTree>
    <p:extLst>
      <p:ext uri="{BB962C8B-B14F-4D97-AF65-F5344CB8AC3E}">
        <p14:creationId xmlns:p14="http://schemas.microsoft.com/office/powerpoint/2010/main" val="204093079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parameter; The mean hourly wage of $8.25 is based on all teenagers who had jobs last summer in the town.</a:t>
            </a:r>
          </a:p>
          <a:p>
            <a:endParaRPr lang="en-US" dirty="0"/>
          </a:p>
          <a:p>
            <a:r>
              <a:rPr lang="en-US" dirty="0"/>
              <a:t>statistic; The survey is based on a subset of the population (all men ages 50–60 in Central America).</a:t>
            </a:r>
          </a:p>
          <a:p>
            <a:endParaRPr lang="en-US" dirty="0"/>
          </a:p>
          <a:p>
            <a:r>
              <a:rPr lang="en-US" dirty="0"/>
              <a:t>#9: statistic: not all the amusement parks</a:t>
            </a:r>
          </a:p>
          <a:p>
            <a:endParaRPr lang="en-US" dirty="0"/>
          </a:p>
        </p:txBody>
      </p:sp>
      <p:sp>
        <p:nvSpPr>
          <p:cNvPr id="4" name="Slide Number Placeholder 3"/>
          <p:cNvSpPr>
            <a:spLocks noGrp="1"/>
          </p:cNvSpPr>
          <p:nvPr>
            <p:ph type="sldNum" sz="quarter" idx="5"/>
          </p:nvPr>
        </p:nvSpPr>
        <p:spPr/>
        <p:txBody>
          <a:bodyPr/>
          <a:lstStyle/>
          <a:p>
            <a:fld id="{D9193A6C-5D81-4ECB-8618-0B98F1F78B5F}" type="slidenum">
              <a:rPr lang="en-US" smtClean="0"/>
              <a:t>20</a:t>
            </a:fld>
            <a:endParaRPr lang="en-US"/>
          </a:p>
        </p:txBody>
      </p:sp>
    </p:spTree>
    <p:extLst>
      <p:ext uri="{BB962C8B-B14F-4D97-AF65-F5344CB8AC3E}">
        <p14:creationId xmlns:p14="http://schemas.microsoft.com/office/powerpoint/2010/main" val="106720021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Notes Placeholder 2"/>
              <p:cNvSpPr>
                <a:spLocks noGrp="1"/>
              </p:cNvSpPr>
              <p:nvPr>
                <p:ph type="body" idx="1"/>
              </p:nvPr>
            </p:nvSpPr>
            <p:spPr/>
            <p:txBody>
              <a:bodyPr/>
              <a:lstStyle/>
              <a:p>
                <a:r>
                  <a:rPr lang="en-US" dirty="0"/>
                  <a:t>Use </a:t>
                </a:r>
                <a:r>
                  <a:rPr lang="en-US" dirty="0" err="1"/>
                  <a:t>randint</a:t>
                </a:r>
                <a:r>
                  <a:rPr lang="en-US" dirty="0"/>
                  <a:t>(1,6) for a dice OR </a:t>
                </a:r>
                <a:r>
                  <a:rPr lang="en-US" b="1" dirty="0"/>
                  <a:t>https://www.random.org/dice</a:t>
                </a:r>
              </a:p>
              <a:p>
                <a:endParaRPr lang="en-US" dirty="0"/>
              </a:p>
              <a:p>
                <a:r>
                  <a:rPr lang="en-US" dirty="0"/>
                  <a:t>The </a:t>
                </a:r>
                <a:r>
                  <a:rPr lang="en-US" dirty="0" err="1"/>
                  <a:t>randint</a:t>
                </a:r>
                <a:r>
                  <a:rPr lang="en-US" dirty="0"/>
                  <a:t>(1,2) gives a random number from 1 to 2. Do this on the calculator 20 times keeping track where 1 = heads and 2 = tails OR </a:t>
                </a:r>
                <a:r>
                  <a:rPr lang="en-US" b="1" dirty="0"/>
                  <a:t>https://www.random.org/coins</a:t>
                </a:r>
              </a:p>
              <a:p>
                <a:endParaRPr lang="en-US" dirty="0"/>
              </a:p>
              <a:p>
                <a:r>
                  <a:rPr lang="en-US" dirty="0"/>
                  <a:t>Head proportion = heads/total = heads/20</a:t>
                </a:r>
              </a:p>
              <a:p>
                <a:endParaRPr lang="en-US" dirty="0"/>
              </a:p>
              <a:p>
                <a:r>
                  <a:rPr lang="en-US" dirty="0"/>
                  <a:t>#17: Tails </a:t>
                </a:r>
                <a14:m>
                  <m:oMath xmlns:m="http://schemas.openxmlformats.org/officeDocument/2006/math">
                    <m:f>
                      <m:fPr>
                        <m:ctrlPr>
                          <a:rPr lang="en-US" b="0" i="1" smtClean="0">
                            <a:latin typeface="Cambria Math" panose="02040503050406030204" pitchFamily="18" charset="0"/>
                          </a:rPr>
                        </m:ctrlPr>
                      </m:fPr>
                      <m:num>
                        <m:r>
                          <a:rPr lang="en-US" b="0" i="1" smtClean="0">
                            <a:latin typeface="Cambria Math" panose="02040503050406030204" pitchFamily="18" charset="0"/>
                          </a:rPr>
                          <m:t>14</m:t>
                        </m:r>
                      </m:num>
                      <m:den>
                        <m:r>
                          <a:rPr lang="en-US" b="0" i="1" smtClean="0">
                            <a:latin typeface="Cambria Math" panose="02040503050406030204" pitchFamily="18" charset="0"/>
                          </a:rPr>
                          <m:t>25</m:t>
                        </m:r>
                      </m:den>
                    </m:f>
                    <m:r>
                      <a:rPr lang="en-US" b="0" i="1" smtClean="0">
                        <a:latin typeface="Cambria Math" panose="02040503050406030204" pitchFamily="18" charset="0"/>
                      </a:rPr>
                      <m:t>=56%</m:t>
                    </m:r>
                  </m:oMath>
                </a14:m>
                <a:endParaRPr lang="en-US" dirty="0"/>
              </a:p>
            </p:txBody>
          </p:sp>
        </mc:Choice>
        <mc:Fallback xmlns="">
          <p:sp>
            <p:nvSpPr>
              <p:cNvPr id="3" name="Notes Placeholder 2"/>
              <p:cNvSpPr>
                <a:spLocks noGrp="1"/>
              </p:cNvSpPr>
              <p:nvPr>
                <p:ph type="body" idx="1"/>
              </p:nvPr>
            </p:nvSpPr>
            <p:spPr/>
            <p:txBody>
              <a:bodyPr/>
              <a:lstStyle/>
              <a:p>
                <a:r>
                  <a:rPr lang="en-US" dirty="0"/>
                  <a:t>Use </a:t>
                </a:r>
                <a:r>
                  <a:rPr lang="en-US" dirty="0" err="1"/>
                  <a:t>randint</a:t>
                </a:r>
                <a:r>
                  <a:rPr lang="en-US" dirty="0"/>
                  <a:t>(1,6) for a dice OR </a:t>
                </a:r>
                <a:r>
                  <a:rPr lang="en-US" b="1" dirty="0"/>
                  <a:t>https://www.random.org/dice</a:t>
                </a:r>
              </a:p>
              <a:p>
                <a:endParaRPr lang="en-US" dirty="0"/>
              </a:p>
              <a:p>
                <a:r>
                  <a:rPr lang="en-US" dirty="0"/>
                  <a:t>The </a:t>
                </a:r>
                <a:r>
                  <a:rPr lang="en-US" dirty="0" err="1"/>
                  <a:t>randint</a:t>
                </a:r>
                <a:r>
                  <a:rPr lang="en-US" dirty="0"/>
                  <a:t>(1,2) gives a random number from 1 to 2. Do this on the calculator 20 times keeping track where 1 = heads and 2 = tails OR </a:t>
                </a:r>
                <a:r>
                  <a:rPr lang="en-US" b="1" dirty="0"/>
                  <a:t>https://www.random.org/coins</a:t>
                </a:r>
              </a:p>
              <a:p>
                <a:endParaRPr lang="en-US" dirty="0"/>
              </a:p>
              <a:p>
                <a:r>
                  <a:rPr lang="en-US" dirty="0"/>
                  <a:t>Head proportion = heads/total = heads/20</a:t>
                </a:r>
              </a:p>
              <a:p>
                <a:endParaRPr lang="en-US" dirty="0"/>
              </a:p>
              <a:p>
                <a:r>
                  <a:rPr lang="en-US" dirty="0"/>
                  <a:t>#17: Tails </a:t>
                </a:r>
                <a:r>
                  <a:rPr lang="en-US" b="0" i="0">
                    <a:latin typeface="Cambria Math" panose="02040503050406030204" pitchFamily="18" charset="0"/>
                  </a:rPr>
                  <a:t>14/25=56%</a:t>
                </a:r>
                <a:endParaRPr lang="en-US" dirty="0"/>
              </a:p>
            </p:txBody>
          </p:sp>
        </mc:Fallback>
      </mc:AlternateContent>
      <p:sp>
        <p:nvSpPr>
          <p:cNvPr id="4" name="Slide Number Placeholder 3"/>
          <p:cNvSpPr>
            <a:spLocks noGrp="1"/>
          </p:cNvSpPr>
          <p:nvPr>
            <p:ph type="sldNum" sz="quarter" idx="5"/>
          </p:nvPr>
        </p:nvSpPr>
        <p:spPr/>
        <p:txBody>
          <a:bodyPr/>
          <a:lstStyle/>
          <a:p>
            <a:fld id="{D9193A6C-5D81-4ECB-8618-0B98F1F78B5F}" type="slidenum">
              <a:rPr lang="en-US" smtClean="0"/>
              <a:t>21</a:t>
            </a:fld>
            <a:endParaRPr lang="en-US"/>
          </a:p>
        </p:txBody>
      </p:sp>
    </p:spTree>
    <p:extLst>
      <p:ext uri="{BB962C8B-B14F-4D97-AF65-F5344CB8AC3E}">
        <p14:creationId xmlns:p14="http://schemas.microsoft.com/office/powerpoint/2010/main" val="292460075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Notes Placeholder 2"/>
              <p:cNvSpPr>
                <a:spLocks noGrp="1"/>
              </p:cNvSpPr>
              <p:nvPr>
                <p:ph type="body" idx="1"/>
              </p:nvPr>
            </p:nvSpPr>
            <p:spPr/>
            <p:txBody>
              <a:bodyPr/>
              <a:lstStyle/>
              <a:p>
                <a:pPr marL="241653" indent="-241653">
                  <a:buAutoNum type="alphaLcPeriod"/>
                </a:pPr>
                <a14:m>
                  <m:oMath xmlns:m="http://schemas.openxmlformats.org/officeDocument/2006/math">
                    <m:f>
                      <m:fPr>
                        <m:ctrlPr>
                          <a:rPr lang="en-US" b="0" i="1" smtClean="0">
                            <a:latin typeface="Cambria Math" panose="02040503050406030204" pitchFamily="18" charset="0"/>
                          </a:rPr>
                        </m:ctrlPr>
                      </m:fPr>
                      <m:num>
                        <m:r>
                          <a:rPr lang="en-US" b="0" i="1" smtClean="0">
                            <a:latin typeface="Cambria Math" panose="02040503050406030204" pitchFamily="18" charset="0"/>
                          </a:rPr>
                          <m:t>23</m:t>
                        </m:r>
                      </m:num>
                      <m:den>
                        <m:r>
                          <a:rPr lang="en-US" b="0" i="1" smtClean="0">
                            <a:latin typeface="Cambria Math" panose="02040503050406030204" pitchFamily="18" charset="0"/>
                          </a:rPr>
                          <m:t>50</m:t>
                        </m:r>
                      </m:den>
                    </m:f>
                    <m:r>
                      <a:rPr lang="en-US" b="0" i="1" smtClean="0">
                        <a:latin typeface="Cambria Math" panose="02040503050406030204" pitchFamily="18" charset="0"/>
                      </a:rPr>
                      <m:t>=0.46</m:t>
                    </m:r>
                  </m:oMath>
                </a14:m>
                <a:r>
                  <a:rPr lang="en-US" dirty="0"/>
                  <a:t>; this is close to ½, so maker’s claim is most likely true.</a:t>
                </a:r>
              </a:p>
              <a:p>
                <a:pPr marL="241653" indent="-241653">
                  <a:buAutoNum type="alphaLcPeriod"/>
                </a:pPr>
                <a14:m>
                  <m:oMath xmlns:m="http://schemas.openxmlformats.org/officeDocument/2006/math">
                    <m:f>
                      <m:fPr>
                        <m:ctrlPr>
                          <a:rPr lang="en-US" b="0" i="1" smtClean="0">
                            <a:latin typeface="Cambria Math" panose="02040503050406030204" pitchFamily="18" charset="0"/>
                          </a:rPr>
                        </m:ctrlPr>
                      </m:fPr>
                      <m:num>
                        <m:r>
                          <a:rPr lang="en-US" b="0" i="1" smtClean="0">
                            <a:latin typeface="Cambria Math" panose="02040503050406030204" pitchFamily="18" charset="0"/>
                          </a:rPr>
                          <m:t>40</m:t>
                        </m:r>
                      </m:num>
                      <m:den>
                        <m:r>
                          <a:rPr lang="en-US" b="0" i="1" smtClean="0">
                            <a:latin typeface="Cambria Math" panose="02040503050406030204" pitchFamily="18" charset="0"/>
                          </a:rPr>
                          <m:t>50</m:t>
                        </m:r>
                      </m:den>
                    </m:f>
                    <m:r>
                      <a:rPr lang="en-US" b="0" i="1" smtClean="0">
                        <a:latin typeface="Cambria Math" panose="02040503050406030204" pitchFamily="18" charset="0"/>
                      </a:rPr>
                      <m:t>=0.80</m:t>
                    </m:r>
                  </m:oMath>
                </a14:m>
                <a:r>
                  <a:rPr lang="en-US" dirty="0"/>
                  <a:t>; this</a:t>
                </a:r>
                <a:r>
                  <a:rPr lang="en-US" baseline="0" dirty="0"/>
                  <a:t> is far from ½, so the maker’s claim is most likely false.</a:t>
                </a:r>
              </a:p>
              <a:p>
                <a:pPr marL="241653" indent="-241653">
                  <a:buAutoNum type="alphaLcPeriod"/>
                </a:pPr>
                <a:endParaRPr lang="en-US" baseline="0" dirty="0"/>
              </a:p>
              <a:p>
                <a:r>
                  <a:rPr lang="en-US" baseline="0" dirty="0"/>
                  <a:t>#21a. </a:t>
                </a:r>
                <a14:m>
                  <m:oMath xmlns:m="http://schemas.openxmlformats.org/officeDocument/2006/math">
                    <m:f>
                      <m:fPr>
                        <m:ctrlPr>
                          <a:rPr lang="en-US" b="0" i="1" baseline="0" smtClean="0">
                            <a:latin typeface="Cambria Math" panose="02040503050406030204" pitchFamily="18" charset="0"/>
                          </a:rPr>
                        </m:ctrlPr>
                      </m:fPr>
                      <m:num>
                        <m:r>
                          <a:rPr lang="en-US" b="0" i="1" baseline="0" smtClean="0">
                            <a:latin typeface="Cambria Math" panose="02040503050406030204" pitchFamily="18" charset="0"/>
                          </a:rPr>
                          <m:t>27</m:t>
                        </m:r>
                      </m:num>
                      <m:den>
                        <m:r>
                          <a:rPr lang="en-US" b="0" i="1" baseline="0" smtClean="0">
                            <a:latin typeface="Cambria Math" panose="02040503050406030204" pitchFamily="18" charset="0"/>
                          </a:rPr>
                          <m:t>50</m:t>
                        </m:r>
                      </m:den>
                    </m:f>
                    <m:r>
                      <a:rPr lang="en-US" b="0" i="1" baseline="0" smtClean="0">
                        <a:latin typeface="Cambria Math" panose="02040503050406030204" pitchFamily="18" charset="0"/>
                      </a:rPr>
                      <m:t>=54%</m:t>
                    </m:r>
                  </m:oMath>
                </a14:m>
                <a:r>
                  <a:rPr lang="en-US" baseline="0" dirty="0"/>
                  <a:t>: 0.54 is close to the mean on the histogram, so maker’s claim is most likely true</a:t>
                </a:r>
              </a:p>
              <a:p>
                <a:r>
                  <a:rPr lang="en-US" baseline="0" dirty="0"/>
                  <a:t>b. </a:t>
                </a:r>
                <a14:m>
                  <m:oMath xmlns:m="http://schemas.openxmlformats.org/officeDocument/2006/math">
                    <m:f>
                      <m:fPr>
                        <m:ctrlPr>
                          <a:rPr lang="en-US" b="0" i="1" baseline="0" smtClean="0">
                            <a:latin typeface="Cambria Math" panose="02040503050406030204" pitchFamily="18" charset="0"/>
                          </a:rPr>
                        </m:ctrlPr>
                      </m:fPr>
                      <m:num>
                        <m:r>
                          <a:rPr lang="en-US" b="0" i="1" baseline="0" smtClean="0">
                            <a:latin typeface="Cambria Math" panose="02040503050406030204" pitchFamily="18" charset="0"/>
                          </a:rPr>
                          <m:t>33</m:t>
                        </m:r>
                      </m:num>
                      <m:den>
                        <m:r>
                          <a:rPr lang="en-US" b="0" i="1" baseline="0" smtClean="0">
                            <a:latin typeface="Cambria Math" panose="02040503050406030204" pitchFamily="18" charset="0"/>
                          </a:rPr>
                          <m:t>50</m:t>
                        </m:r>
                      </m:den>
                    </m:f>
                    <m:r>
                      <a:rPr lang="en-US" b="0" i="1" baseline="0" smtClean="0">
                        <a:latin typeface="Cambria Math" panose="02040503050406030204" pitchFamily="18" charset="0"/>
                      </a:rPr>
                      <m:t>=66%</m:t>
                    </m:r>
                  </m:oMath>
                </a14:m>
                <a:r>
                  <a:rPr lang="en-US" baseline="0" dirty="0"/>
                  <a:t>; 0.66 is far from the mean on the histogram, so the maker’s claim is most likely false.</a:t>
                </a:r>
              </a:p>
              <a:p>
                <a:endParaRPr lang="en-US" dirty="0"/>
              </a:p>
            </p:txBody>
          </p:sp>
        </mc:Choice>
        <mc:Fallback xmlns="">
          <p:sp>
            <p:nvSpPr>
              <p:cNvPr id="3" name="Notes Placeholder 2"/>
              <p:cNvSpPr>
                <a:spLocks noGrp="1"/>
              </p:cNvSpPr>
              <p:nvPr>
                <p:ph type="body" idx="1"/>
              </p:nvPr>
            </p:nvSpPr>
            <p:spPr/>
            <p:txBody>
              <a:bodyPr/>
              <a:lstStyle/>
              <a:p>
                <a:pPr marL="228600" indent="-228600">
                  <a:buAutoNum type="alphaLcPeriod"/>
                </a:pPr>
                <a:r>
                  <a:rPr lang="en-US" b="0" i="0">
                    <a:latin typeface="Cambria Math" panose="02040503050406030204" pitchFamily="18" charset="0"/>
                  </a:rPr>
                  <a:t>23/50=0.46</a:t>
                </a:r>
                <a:r>
                  <a:rPr lang="en-US" dirty="0"/>
                  <a:t>; this is close to ½, so maker’s claim is most likely true.</a:t>
                </a:r>
              </a:p>
              <a:p>
                <a:pPr marL="228600" indent="-228600">
                  <a:buAutoNum type="alphaLcPeriod"/>
                </a:pPr>
                <a:r>
                  <a:rPr lang="en-US" b="0" i="0">
                    <a:latin typeface="Cambria Math" panose="02040503050406030204" pitchFamily="18" charset="0"/>
                  </a:rPr>
                  <a:t>40/50=0.80</a:t>
                </a:r>
                <a:r>
                  <a:rPr lang="en-US" dirty="0"/>
                  <a:t>; this</a:t>
                </a:r>
                <a:r>
                  <a:rPr lang="en-US" baseline="0" dirty="0"/>
                  <a:t> is far from ½, so the maker’s claim is most likely false.</a:t>
                </a:r>
                <a:endParaRPr lang="en-US" dirty="0"/>
              </a:p>
            </p:txBody>
          </p:sp>
        </mc:Fallback>
      </mc:AlternateContent>
      <p:sp>
        <p:nvSpPr>
          <p:cNvPr id="4" name="Slide Number Placeholder 3"/>
          <p:cNvSpPr>
            <a:spLocks noGrp="1"/>
          </p:cNvSpPr>
          <p:nvPr>
            <p:ph type="sldNum" sz="quarter" idx="5"/>
          </p:nvPr>
        </p:nvSpPr>
        <p:spPr/>
        <p:txBody>
          <a:bodyPr/>
          <a:lstStyle/>
          <a:p>
            <a:fld id="{D9193A6C-5D81-4ECB-8618-0B98F1F78B5F}" type="slidenum">
              <a:rPr lang="en-US" smtClean="0"/>
              <a:t>22</a:t>
            </a:fld>
            <a:endParaRPr lang="en-US"/>
          </a:p>
        </p:txBody>
      </p:sp>
    </p:spTree>
    <p:extLst>
      <p:ext uri="{BB962C8B-B14F-4D97-AF65-F5344CB8AC3E}">
        <p14:creationId xmlns:p14="http://schemas.microsoft.com/office/powerpoint/2010/main" val="167152367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9193A6C-5D81-4ECB-8618-0B98F1F78B5F}" type="slidenum">
              <a:rPr lang="en-US" smtClean="0"/>
              <a:t>23</a:t>
            </a:fld>
            <a:endParaRPr lang="en-US"/>
          </a:p>
        </p:txBody>
      </p:sp>
    </p:spTree>
    <p:extLst>
      <p:ext uri="{BB962C8B-B14F-4D97-AF65-F5344CB8AC3E}">
        <p14:creationId xmlns:p14="http://schemas.microsoft.com/office/powerpoint/2010/main" val="290247590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300" b="1" dirty="0"/>
              <a:t>a. </a:t>
            </a:r>
            <a:r>
              <a:rPr lang="en-US" sz="1300" b="1" dirty="0" err="1"/>
              <a:t>i</a:t>
            </a:r>
            <a:r>
              <a:rPr lang="en-US" sz="1300" b="1" dirty="0"/>
              <a:t>. </a:t>
            </a:r>
            <a:r>
              <a:rPr lang="en-US" sz="1300" dirty="0"/>
              <a:t>Method 2; It will result in a random sample of students.</a:t>
            </a:r>
          </a:p>
          <a:p>
            <a:r>
              <a:rPr lang="en-US" sz="1300" b="1" dirty="0"/>
              <a:t>ii. </a:t>
            </a:r>
            <a:r>
              <a:rPr lang="en-US" sz="1300" i="1" dirty="0"/>
              <a:t>Sample answer: </a:t>
            </a:r>
            <a:r>
              <a:rPr lang="en-US" sz="1300" dirty="0"/>
              <a:t>Method 1 is biased because students who volunteer to participate in the survey are not good representations of all students in the school. Method 3 is biased because students in a computer programming class are more likely to support the use of technology in school.</a:t>
            </a:r>
            <a:endParaRPr lang="en-US" dirty="0"/>
          </a:p>
        </p:txBody>
      </p:sp>
      <p:sp>
        <p:nvSpPr>
          <p:cNvPr id="4" name="Slide Number Placeholder 3"/>
          <p:cNvSpPr>
            <a:spLocks noGrp="1"/>
          </p:cNvSpPr>
          <p:nvPr>
            <p:ph type="sldNum" sz="quarter" idx="5"/>
          </p:nvPr>
        </p:nvSpPr>
        <p:spPr/>
        <p:txBody>
          <a:bodyPr/>
          <a:lstStyle/>
          <a:p>
            <a:fld id="{D9193A6C-5D81-4ECB-8618-0B98F1F78B5F}" type="slidenum">
              <a:rPr lang="en-US" smtClean="0"/>
              <a:t>24</a:t>
            </a:fld>
            <a:endParaRPr lang="en-US"/>
          </a:p>
        </p:txBody>
      </p:sp>
    </p:spTree>
    <p:extLst>
      <p:ext uri="{BB962C8B-B14F-4D97-AF65-F5344CB8AC3E}">
        <p14:creationId xmlns:p14="http://schemas.microsoft.com/office/powerpoint/2010/main" val="404385418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9193A6C-5D81-4ECB-8618-0B98F1F78B5F}" type="slidenum">
              <a:rPr lang="en-US" smtClean="0"/>
              <a:t>25</a:t>
            </a:fld>
            <a:endParaRPr lang="en-US"/>
          </a:p>
        </p:txBody>
      </p:sp>
    </p:spTree>
    <p:extLst>
      <p:ext uri="{BB962C8B-B14F-4D97-AF65-F5344CB8AC3E}">
        <p14:creationId xmlns:p14="http://schemas.microsoft.com/office/powerpoint/2010/main" val="242869221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9193A6C-5D81-4ECB-8618-0B98F1F78B5F}" type="slidenum">
              <a:rPr lang="en-US" smtClean="0"/>
              <a:t>26</a:t>
            </a:fld>
            <a:endParaRPr lang="en-US"/>
          </a:p>
        </p:txBody>
      </p:sp>
    </p:spTree>
    <p:extLst>
      <p:ext uri="{BB962C8B-B14F-4D97-AF65-F5344CB8AC3E}">
        <p14:creationId xmlns:p14="http://schemas.microsoft.com/office/powerpoint/2010/main" val="17485255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41653" indent="-241653">
              <a:buFont typeface="+mj-lt"/>
              <a:buAutoNum type="alphaLcPeriod"/>
            </a:pPr>
            <a:r>
              <a:rPr lang="en-US" dirty="0"/>
              <a:t>convenience sample</a:t>
            </a:r>
          </a:p>
          <a:p>
            <a:pPr marL="241653" indent="-241653">
              <a:buFont typeface="+mj-lt"/>
              <a:buAutoNum type="alphaLcPeriod"/>
            </a:pPr>
            <a:r>
              <a:rPr lang="en-US" dirty="0"/>
              <a:t>stratified sample</a:t>
            </a:r>
          </a:p>
          <a:p>
            <a:pPr marL="241653" indent="-241653" defTabSz="966612">
              <a:buFont typeface="+mj-lt"/>
              <a:buAutoNum type="alphaLcPeriod"/>
              <a:defRPr/>
            </a:pPr>
            <a:r>
              <a:rPr lang="en-US" dirty="0"/>
              <a:t>self-selected sample</a:t>
            </a:r>
          </a:p>
          <a:p>
            <a:pPr marL="241653" indent="-241653" defTabSz="966612">
              <a:buFont typeface="+mj-lt"/>
              <a:buAutoNum type="alphaLcPeriod"/>
              <a:defRPr/>
            </a:pPr>
            <a:r>
              <a:rPr lang="en-US" dirty="0"/>
              <a:t>cluster sample</a:t>
            </a:r>
          </a:p>
          <a:p>
            <a:endParaRPr lang="en-US" dirty="0"/>
          </a:p>
          <a:p>
            <a:r>
              <a:rPr lang="en-US" dirty="0"/>
              <a:t>#1: self-selected</a:t>
            </a:r>
          </a:p>
        </p:txBody>
      </p:sp>
      <p:sp>
        <p:nvSpPr>
          <p:cNvPr id="4" name="Slide Number Placeholder 3"/>
          <p:cNvSpPr>
            <a:spLocks noGrp="1"/>
          </p:cNvSpPr>
          <p:nvPr>
            <p:ph type="sldNum" sz="quarter" idx="5"/>
          </p:nvPr>
        </p:nvSpPr>
        <p:spPr/>
        <p:txBody>
          <a:bodyPr/>
          <a:lstStyle/>
          <a:p>
            <a:fld id="{D9193A6C-5D81-4ECB-8618-0B98F1F78B5F}" type="slidenum">
              <a:rPr lang="en-US" smtClean="0"/>
              <a:t>27</a:t>
            </a:fld>
            <a:endParaRPr lang="en-US"/>
          </a:p>
        </p:txBody>
      </p:sp>
    </p:spTree>
    <p:extLst>
      <p:ext uri="{BB962C8B-B14F-4D97-AF65-F5344CB8AC3E}">
        <p14:creationId xmlns:p14="http://schemas.microsoft.com/office/powerpoint/2010/main" val="73713415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Random most unbiased </a:t>
            </a:r>
            <a:r>
              <a:rPr lang="en-US" dirty="0">
                <a:sym typeface="Wingdings" panose="05000000000000000000" pitchFamily="2" charset="2"/>
              </a:rPr>
              <a:t> cluster most likely to be biased from the unbiased list</a:t>
            </a:r>
          </a:p>
          <a:p>
            <a:endParaRPr lang="en-US" dirty="0">
              <a:sym typeface="Wingdings" panose="05000000000000000000" pitchFamily="2" charset="2"/>
            </a:endParaRPr>
          </a:p>
          <a:p>
            <a:r>
              <a:rPr lang="en-US" dirty="0">
                <a:sym typeface="Wingdings" panose="05000000000000000000" pitchFamily="2" charset="2"/>
              </a:rPr>
              <a:t>Self-selected most like biased</a:t>
            </a:r>
            <a:endParaRPr lang="en-US" dirty="0"/>
          </a:p>
        </p:txBody>
      </p:sp>
      <p:sp>
        <p:nvSpPr>
          <p:cNvPr id="4" name="Slide Number Placeholder 3"/>
          <p:cNvSpPr>
            <a:spLocks noGrp="1"/>
          </p:cNvSpPr>
          <p:nvPr>
            <p:ph type="sldNum" sz="quarter" idx="5"/>
          </p:nvPr>
        </p:nvSpPr>
        <p:spPr/>
        <p:txBody>
          <a:bodyPr/>
          <a:lstStyle/>
          <a:p>
            <a:fld id="{D9193A6C-5D81-4ECB-8618-0B98F1F78B5F}" type="slidenum">
              <a:rPr lang="en-US" smtClean="0"/>
              <a:t>28</a:t>
            </a:fld>
            <a:endParaRPr lang="en-US"/>
          </a:p>
        </p:txBody>
      </p:sp>
    </p:spTree>
    <p:extLst>
      <p:ext uri="{BB962C8B-B14F-4D97-AF65-F5344CB8AC3E}">
        <p14:creationId xmlns:p14="http://schemas.microsoft.com/office/powerpoint/2010/main" val="400098288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300" b="1" dirty="0"/>
              <a:t>a. </a:t>
            </a:r>
            <a:r>
              <a:rPr lang="en-US" sz="1300" dirty="0"/>
              <a:t>cluster sample; Students at one table are likely to have different opinions than students at other tables.</a:t>
            </a:r>
          </a:p>
          <a:p>
            <a:r>
              <a:rPr lang="en-US" sz="1300" b="1" dirty="0"/>
              <a:t>b. </a:t>
            </a:r>
            <a:r>
              <a:rPr lang="en-US" sz="1300" dirty="0"/>
              <a:t>systematic sample; People who did not go to the soccer game did not have an opportunity to be chosen.</a:t>
            </a:r>
          </a:p>
          <a:p>
            <a:endParaRPr lang="en-US" sz="1300" dirty="0"/>
          </a:p>
          <a:p>
            <a:r>
              <a:rPr lang="en-US" sz="1300" dirty="0"/>
              <a:t>#5: convenience; biased because dog owners probably have strong feelings about dogs.</a:t>
            </a:r>
            <a:endParaRPr lang="en-US" dirty="0"/>
          </a:p>
        </p:txBody>
      </p:sp>
      <p:sp>
        <p:nvSpPr>
          <p:cNvPr id="4" name="Slide Number Placeholder 3"/>
          <p:cNvSpPr>
            <a:spLocks noGrp="1"/>
          </p:cNvSpPr>
          <p:nvPr>
            <p:ph type="sldNum" sz="quarter" idx="5"/>
          </p:nvPr>
        </p:nvSpPr>
        <p:spPr/>
        <p:txBody>
          <a:bodyPr/>
          <a:lstStyle/>
          <a:p>
            <a:fld id="{D9193A6C-5D81-4ECB-8618-0B98F1F78B5F}" type="slidenum">
              <a:rPr lang="en-US" smtClean="0"/>
              <a:t>29</a:t>
            </a:fld>
            <a:endParaRPr lang="en-US"/>
          </a:p>
        </p:txBody>
      </p:sp>
    </p:spTree>
    <p:extLst>
      <p:ext uri="{BB962C8B-B14F-4D97-AF65-F5344CB8AC3E}">
        <p14:creationId xmlns:p14="http://schemas.microsoft.com/office/powerpoint/2010/main" val="44844053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9193A6C-5D81-4ECB-8618-0B98F1F78B5F}" type="slidenum">
              <a:rPr lang="en-US" smtClean="0"/>
              <a:t>3</a:t>
            </a:fld>
            <a:endParaRPr lang="en-US"/>
          </a:p>
        </p:txBody>
      </p:sp>
    </p:spTree>
    <p:extLst>
      <p:ext uri="{BB962C8B-B14F-4D97-AF65-F5344CB8AC3E}">
        <p14:creationId xmlns:p14="http://schemas.microsoft.com/office/powerpoint/2010/main" val="21097217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300" i="1" dirty="0"/>
              <a:t>Sample answer:</a:t>
            </a:r>
          </a:p>
          <a:p>
            <a:r>
              <a:rPr lang="en-US" sz="1300" dirty="0"/>
              <a:t>Make a list of all 75 seniors. Assign each senior a different integer from 1 to 75. Use technology to generate 40 unique random integers from 1 to 75. Choose the 40 students that correspond to the 40 integers generated.</a:t>
            </a:r>
          </a:p>
          <a:p>
            <a:endParaRPr lang="en-US" sz="1300" dirty="0"/>
          </a:p>
          <a:p>
            <a:r>
              <a:rPr lang="en-US" sz="1300" dirty="0"/>
              <a:t>#15: </a:t>
            </a:r>
            <a:r>
              <a:rPr lang="en-US" sz="1300" i="1" dirty="0"/>
              <a:t>Sample.</a:t>
            </a:r>
            <a:r>
              <a:rPr lang="en-US" sz="1300" dirty="0"/>
              <a:t> Assign each student a number then use a random number generator to select 250 students.</a:t>
            </a:r>
            <a:endParaRPr lang="en-US" dirty="0"/>
          </a:p>
        </p:txBody>
      </p:sp>
      <p:sp>
        <p:nvSpPr>
          <p:cNvPr id="4" name="Slide Number Placeholder 3"/>
          <p:cNvSpPr>
            <a:spLocks noGrp="1"/>
          </p:cNvSpPr>
          <p:nvPr>
            <p:ph type="sldNum" sz="quarter" idx="5"/>
          </p:nvPr>
        </p:nvSpPr>
        <p:spPr/>
        <p:txBody>
          <a:bodyPr/>
          <a:lstStyle/>
          <a:p>
            <a:fld id="{D9193A6C-5D81-4ECB-8618-0B98F1F78B5F}" type="slidenum">
              <a:rPr lang="en-US" smtClean="0"/>
              <a:t>30</a:t>
            </a:fld>
            <a:endParaRPr lang="en-US"/>
          </a:p>
        </p:txBody>
      </p:sp>
    </p:spTree>
    <p:extLst>
      <p:ext uri="{BB962C8B-B14F-4D97-AF65-F5344CB8AC3E}">
        <p14:creationId xmlns:p14="http://schemas.microsoft.com/office/powerpoint/2010/main" val="394997329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9193A6C-5D81-4ECB-8618-0B98F1F78B5F}" type="slidenum">
              <a:rPr lang="en-US" smtClean="0"/>
              <a:t>31</a:t>
            </a:fld>
            <a:endParaRPr lang="en-US"/>
          </a:p>
        </p:txBody>
      </p:sp>
    </p:spTree>
    <p:extLst>
      <p:ext uri="{BB962C8B-B14F-4D97-AF65-F5344CB8AC3E}">
        <p14:creationId xmlns:p14="http://schemas.microsoft.com/office/powerpoint/2010/main" val="101345620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300" dirty="0"/>
              <a:t>observational study</a:t>
            </a:r>
          </a:p>
          <a:p>
            <a:endParaRPr lang="en-US" sz="1300" dirty="0"/>
          </a:p>
          <a:p>
            <a:r>
              <a:rPr lang="en-US" sz="1300" dirty="0"/>
              <a:t>Simulation</a:t>
            </a:r>
          </a:p>
          <a:p>
            <a:endParaRPr lang="en-US" sz="1300" dirty="0"/>
          </a:p>
          <a:p>
            <a:r>
              <a:rPr lang="en-US" sz="1300" dirty="0"/>
              <a:t>#17: simulation</a:t>
            </a:r>
            <a:endParaRPr lang="en-US" dirty="0"/>
          </a:p>
        </p:txBody>
      </p:sp>
      <p:sp>
        <p:nvSpPr>
          <p:cNvPr id="4" name="Slide Number Placeholder 3"/>
          <p:cNvSpPr>
            <a:spLocks noGrp="1"/>
          </p:cNvSpPr>
          <p:nvPr>
            <p:ph type="sldNum" sz="quarter" idx="5"/>
          </p:nvPr>
        </p:nvSpPr>
        <p:spPr/>
        <p:txBody>
          <a:bodyPr/>
          <a:lstStyle/>
          <a:p>
            <a:fld id="{D9193A6C-5D81-4ECB-8618-0B98F1F78B5F}" type="slidenum">
              <a:rPr lang="en-US" smtClean="0"/>
              <a:t>32</a:t>
            </a:fld>
            <a:endParaRPr lang="en-US"/>
          </a:p>
        </p:txBody>
      </p:sp>
    </p:spTree>
    <p:extLst>
      <p:ext uri="{BB962C8B-B14F-4D97-AF65-F5344CB8AC3E}">
        <p14:creationId xmlns:p14="http://schemas.microsoft.com/office/powerpoint/2010/main" val="1824944815"/>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300" dirty="0"/>
              <a:t>The question addresses more than one issue; </a:t>
            </a:r>
          </a:p>
          <a:p>
            <a:r>
              <a:rPr lang="en-US" sz="1300" i="1" dirty="0"/>
              <a:t>Sample answer: </a:t>
            </a:r>
            <a:r>
              <a:rPr lang="en-US" sz="1300" dirty="0"/>
              <a:t>Ask two separate questions, one about the playground and one about the dog area.</a:t>
            </a:r>
          </a:p>
          <a:p>
            <a:endParaRPr lang="en-US" sz="1300" dirty="0"/>
          </a:p>
          <a:p>
            <a:r>
              <a:rPr lang="en-US" sz="1300" dirty="0"/>
              <a:t>#23: The child may influence the answer about a children’s hospital. Instead provide a way to answer anonymously.</a:t>
            </a:r>
            <a:endParaRPr lang="en-US" dirty="0"/>
          </a:p>
        </p:txBody>
      </p:sp>
      <p:sp>
        <p:nvSpPr>
          <p:cNvPr id="4" name="Slide Number Placeholder 3"/>
          <p:cNvSpPr>
            <a:spLocks noGrp="1"/>
          </p:cNvSpPr>
          <p:nvPr>
            <p:ph type="sldNum" sz="quarter" idx="5"/>
          </p:nvPr>
        </p:nvSpPr>
        <p:spPr/>
        <p:txBody>
          <a:bodyPr/>
          <a:lstStyle/>
          <a:p>
            <a:fld id="{D9193A6C-5D81-4ECB-8618-0B98F1F78B5F}" type="slidenum">
              <a:rPr lang="en-US" smtClean="0"/>
              <a:t>33</a:t>
            </a:fld>
            <a:endParaRPr lang="en-US"/>
          </a:p>
        </p:txBody>
      </p:sp>
    </p:spTree>
    <p:extLst>
      <p:ext uri="{BB962C8B-B14F-4D97-AF65-F5344CB8AC3E}">
        <p14:creationId xmlns:p14="http://schemas.microsoft.com/office/powerpoint/2010/main" val="15528812"/>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9193A6C-5D81-4ECB-8618-0B98F1F78B5F}" type="slidenum">
              <a:rPr lang="en-US" smtClean="0"/>
              <a:t>34</a:t>
            </a:fld>
            <a:endParaRPr lang="en-US"/>
          </a:p>
        </p:txBody>
      </p:sp>
    </p:spTree>
    <p:extLst>
      <p:ext uri="{BB962C8B-B14F-4D97-AF65-F5344CB8AC3E}">
        <p14:creationId xmlns:p14="http://schemas.microsoft.com/office/powerpoint/2010/main" val="1553240264"/>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300" i="1" dirty="0"/>
              <a:t>Sample answer: </a:t>
            </a:r>
            <a:r>
              <a:rPr lang="en-US" sz="1300" dirty="0"/>
              <a:t>Have several students create and send the same message twice, once using each hand.</a:t>
            </a:r>
          </a:p>
          <a:p>
            <a:r>
              <a:rPr lang="en-US" sz="1300" b="1" dirty="0" err="1"/>
              <a:t>i</a:t>
            </a:r>
            <a:r>
              <a:rPr lang="en-US" sz="1300" b="1" dirty="0"/>
              <a:t>. </a:t>
            </a:r>
            <a:r>
              <a:rPr lang="en-US" sz="1300" dirty="0"/>
              <a:t>Use a computer to randomly select students; The sample will be random.</a:t>
            </a:r>
          </a:p>
          <a:p>
            <a:r>
              <a:rPr lang="en-US" sz="1300" b="1" dirty="0"/>
              <a:t>ii. </a:t>
            </a:r>
            <a:r>
              <a:rPr lang="en-US" sz="1300" dirty="0"/>
              <a:t>50 students; The sample should be large enough to draw conclusions.</a:t>
            </a:r>
          </a:p>
          <a:p>
            <a:r>
              <a:rPr lang="en-US" sz="1300" b="1" dirty="0"/>
              <a:t>iii. </a:t>
            </a:r>
            <a:r>
              <a:rPr lang="en-US" sz="1300" dirty="0"/>
              <a:t>yes; A random sample of the student population was used.</a:t>
            </a:r>
          </a:p>
          <a:p>
            <a:r>
              <a:rPr lang="en-US" sz="1300" b="1" dirty="0"/>
              <a:t>iv. </a:t>
            </a:r>
            <a:r>
              <a:rPr lang="en-US" sz="1300" dirty="0"/>
              <a:t>More randomly chosen students could be surveyed.</a:t>
            </a:r>
            <a:endParaRPr lang="en-US" dirty="0"/>
          </a:p>
        </p:txBody>
      </p:sp>
      <p:sp>
        <p:nvSpPr>
          <p:cNvPr id="4" name="Slide Number Placeholder 3"/>
          <p:cNvSpPr>
            <a:spLocks noGrp="1"/>
          </p:cNvSpPr>
          <p:nvPr>
            <p:ph type="sldNum" sz="quarter" idx="5"/>
          </p:nvPr>
        </p:nvSpPr>
        <p:spPr/>
        <p:txBody>
          <a:bodyPr/>
          <a:lstStyle/>
          <a:p>
            <a:fld id="{D9193A6C-5D81-4ECB-8618-0B98F1F78B5F}" type="slidenum">
              <a:rPr lang="en-US" smtClean="0"/>
              <a:t>35</a:t>
            </a:fld>
            <a:endParaRPr lang="en-US"/>
          </a:p>
        </p:txBody>
      </p:sp>
    </p:spTree>
    <p:extLst>
      <p:ext uri="{BB962C8B-B14F-4D97-AF65-F5344CB8AC3E}">
        <p14:creationId xmlns:p14="http://schemas.microsoft.com/office/powerpoint/2010/main" val="3317575353"/>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9193A6C-5D81-4ECB-8618-0B98F1F78B5F}" type="slidenum">
              <a:rPr lang="en-US" smtClean="0"/>
              <a:t>36</a:t>
            </a:fld>
            <a:endParaRPr lang="en-US"/>
          </a:p>
        </p:txBody>
      </p:sp>
    </p:spTree>
    <p:extLst>
      <p:ext uri="{BB962C8B-B14F-4D97-AF65-F5344CB8AC3E}">
        <p14:creationId xmlns:p14="http://schemas.microsoft.com/office/powerpoint/2010/main" val="2410670567"/>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300" dirty="0"/>
              <a:t>The study is not a randomized comparative experiment because the individuals are not randomly assigned to a control group and a treatment group. </a:t>
            </a:r>
          </a:p>
          <a:p>
            <a:endParaRPr lang="en-US" sz="1300" dirty="0"/>
          </a:p>
          <a:p>
            <a:r>
              <a:rPr lang="en-US" sz="1300" dirty="0"/>
              <a:t>The conclusion that side cameras reduce accidents may or may not be valid. There may be other reasons why car owners who had side cameras installed had fewer car accidents. For example, car owners who voluntarily had side cameras installed may be more likely to drive safely because they have a greater concern for car safety.</a:t>
            </a:r>
          </a:p>
          <a:p>
            <a:endParaRPr lang="en-US" sz="1300" dirty="0"/>
          </a:p>
          <a:p>
            <a:r>
              <a:rPr lang="en-US" sz="1300" dirty="0"/>
              <a:t>#1: Yes it is randomized comparative experiment</a:t>
            </a:r>
          </a:p>
          <a:p>
            <a:r>
              <a:rPr lang="en-US" sz="1300" dirty="0"/>
              <a:t>Treatment: drug for insomnia</a:t>
            </a:r>
          </a:p>
          <a:p>
            <a:r>
              <a:rPr lang="en-US" sz="1300" dirty="0"/>
              <a:t>Treatment group: people who got the drug</a:t>
            </a:r>
          </a:p>
          <a:p>
            <a:r>
              <a:rPr lang="en-US" sz="1300" dirty="0"/>
              <a:t>Control group: people who got a placebo</a:t>
            </a:r>
          </a:p>
        </p:txBody>
      </p:sp>
      <p:sp>
        <p:nvSpPr>
          <p:cNvPr id="4" name="Slide Number Placeholder 3"/>
          <p:cNvSpPr>
            <a:spLocks noGrp="1"/>
          </p:cNvSpPr>
          <p:nvPr>
            <p:ph type="sldNum" sz="quarter" idx="5"/>
          </p:nvPr>
        </p:nvSpPr>
        <p:spPr/>
        <p:txBody>
          <a:bodyPr/>
          <a:lstStyle/>
          <a:p>
            <a:fld id="{D9193A6C-5D81-4ECB-8618-0B98F1F78B5F}" type="slidenum">
              <a:rPr lang="en-US" smtClean="0"/>
              <a:t>37</a:t>
            </a:fld>
            <a:endParaRPr lang="en-US"/>
          </a:p>
        </p:txBody>
      </p:sp>
    </p:spTree>
    <p:extLst>
      <p:ext uri="{BB962C8B-B14F-4D97-AF65-F5344CB8AC3E}">
        <p14:creationId xmlns:p14="http://schemas.microsoft.com/office/powerpoint/2010/main" val="2621603981"/>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9193A6C-5D81-4ECB-8618-0B98F1F78B5F}" type="slidenum">
              <a:rPr lang="en-US" smtClean="0"/>
              <a:t>38</a:t>
            </a:fld>
            <a:endParaRPr lang="en-US"/>
          </a:p>
        </p:txBody>
      </p:sp>
    </p:spTree>
    <p:extLst>
      <p:ext uri="{BB962C8B-B14F-4D97-AF65-F5344CB8AC3E}">
        <p14:creationId xmlns:p14="http://schemas.microsoft.com/office/powerpoint/2010/main" val="2453905841"/>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300" dirty="0"/>
              <a:t>observational study; </a:t>
            </a:r>
          </a:p>
          <a:p>
            <a:r>
              <a:rPr lang="en-US" sz="1300" i="1" dirty="0"/>
              <a:t>Sample answer: </a:t>
            </a:r>
            <a:r>
              <a:rPr lang="en-US" sz="1300" dirty="0"/>
              <a:t>Randomly choose one group of people who already eat carrots daily. Then randomly choose one group of people who never ever eat carrots. Monitor the eyesight of the individuals in both groups at regular intervals.</a:t>
            </a:r>
          </a:p>
          <a:p>
            <a:endParaRPr lang="en-US" sz="1300" dirty="0"/>
          </a:p>
          <a:p>
            <a:r>
              <a:rPr lang="en-US" dirty="0"/>
              <a:t>#5: Observational: randomly choose one group of people who smoke, and randomly choose a group of people who don’t smoke. Then, find the body mass index of the people in both groups.</a:t>
            </a:r>
          </a:p>
        </p:txBody>
      </p:sp>
      <p:sp>
        <p:nvSpPr>
          <p:cNvPr id="4" name="Slide Number Placeholder 3"/>
          <p:cNvSpPr>
            <a:spLocks noGrp="1"/>
          </p:cNvSpPr>
          <p:nvPr>
            <p:ph type="sldNum" sz="quarter" idx="5"/>
          </p:nvPr>
        </p:nvSpPr>
        <p:spPr/>
        <p:txBody>
          <a:bodyPr/>
          <a:lstStyle/>
          <a:p>
            <a:fld id="{D9193A6C-5D81-4ECB-8618-0B98F1F78B5F}" type="slidenum">
              <a:rPr lang="en-US" smtClean="0"/>
              <a:t>39</a:t>
            </a:fld>
            <a:endParaRPr lang="en-US"/>
          </a:p>
        </p:txBody>
      </p:sp>
    </p:spTree>
    <p:extLst>
      <p:ext uri="{BB962C8B-B14F-4D97-AF65-F5344CB8AC3E}">
        <p14:creationId xmlns:p14="http://schemas.microsoft.com/office/powerpoint/2010/main" val="157140708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3225" y="731838"/>
            <a:ext cx="6508750" cy="3660775"/>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0D98E26-81BB-4BC4-8EAA-98BF63586D57}" type="slidenum">
              <a:rPr lang="en-US" smtClean="0"/>
              <a:t>4</a:t>
            </a:fld>
            <a:endParaRPr lang="en-US"/>
          </a:p>
        </p:txBody>
      </p:sp>
    </p:spTree>
    <p:extLst>
      <p:ext uri="{BB962C8B-B14F-4D97-AF65-F5344CB8AC3E}">
        <p14:creationId xmlns:p14="http://schemas.microsoft.com/office/powerpoint/2010/main" val="1412104478"/>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41653" indent="-241653">
              <a:buFont typeface="+mj-lt"/>
              <a:buAutoNum type="alphaLcPeriod"/>
            </a:pPr>
            <a:r>
              <a:rPr lang="en-US" sz="1300" i="1" dirty="0"/>
              <a:t>Sample answer: </a:t>
            </a:r>
            <a:r>
              <a:rPr lang="en-US" sz="1300" dirty="0"/>
              <a:t>Because the students volunteer for a particular group, the groups are not similar. Someone who volunteers to use an online writing program may also engage in other activities that could improve writing skills; Randomly assign the volunteers to the treatment group or the control group.</a:t>
            </a:r>
          </a:p>
          <a:p>
            <a:pPr marL="241653" indent="-241653">
              <a:buFont typeface="+mj-lt"/>
              <a:buAutoNum type="alphaLcPeriod"/>
            </a:pPr>
            <a:endParaRPr lang="en-US" sz="1300" dirty="0"/>
          </a:p>
          <a:p>
            <a:pPr marL="241653" indent="-241653">
              <a:buFont typeface="+mj-lt"/>
              <a:buAutoNum type="alphaLcPeriod"/>
            </a:pPr>
            <a:r>
              <a:rPr lang="en-US" sz="1300" dirty="0"/>
              <a:t>no potential problems</a:t>
            </a:r>
          </a:p>
          <a:p>
            <a:pPr marL="241653" indent="-241653">
              <a:buFont typeface="+mj-lt"/>
              <a:buAutoNum type="alphaLcPeriod"/>
            </a:pPr>
            <a:endParaRPr lang="en-US" sz="1300" dirty="0"/>
          </a:p>
          <a:p>
            <a:r>
              <a:rPr lang="en-US" sz="1300" dirty="0"/>
              <a:t>#9a. They should do the same activity</a:t>
            </a:r>
          </a:p>
          <a:p>
            <a:r>
              <a:rPr lang="en-US" sz="1300" dirty="0"/>
              <a:t>b. No potential problems</a:t>
            </a:r>
            <a:endParaRPr lang="en-US" dirty="0"/>
          </a:p>
        </p:txBody>
      </p:sp>
      <p:sp>
        <p:nvSpPr>
          <p:cNvPr id="4" name="Slide Number Placeholder 3"/>
          <p:cNvSpPr>
            <a:spLocks noGrp="1"/>
          </p:cNvSpPr>
          <p:nvPr>
            <p:ph type="sldNum" sz="quarter" idx="5"/>
          </p:nvPr>
        </p:nvSpPr>
        <p:spPr/>
        <p:txBody>
          <a:bodyPr/>
          <a:lstStyle/>
          <a:p>
            <a:fld id="{D9193A6C-5D81-4ECB-8618-0B98F1F78B5F}" type="slidenum">
              <a:rPr lang="en-US" smtClean="0"/>
              <a:t>40</a:t>
            </a:fld>
            <a:endParaRPr lang="en-US"/>
          </a:p>
        </p:txBody>
      </p:sp>
    </p:spTree>
    <p:extLst>
      <p:ext uri="{BB962C8B-B14F-4D97-AF65-F5344CB8AC3E}">
        <p14:creationId xmlns:p14="http://schemas.microsoft.com/office/powerpoint/2010/main" val="4222943707"/>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9193A6C-5D81-4ECB-8618-0B98F1F78B5F}" type="slidenum">
              <a:rPr lang="en-US" smtClean="0"/>
              <a:t>41</a:t>
            </a:fld>
            <a:endParaRPr lang="en-US"/>
          </a:p>
        </p:txBody>
      </p:sp>
    </p:spTree>
    <p:extLst>
      <p:ext uri="{BB962C8B-B14F-4D97-AF65-F5344CB8AC3E}">
        <p14:creationId xmlns:p14="http://schemas.microsoft.com/office/powerpoint/2010/main" val="2291446708"/>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300" b="1" dirty="0"/>
              <a:t>a. </a:t>
            </a:r>
            <a:r>
              <a:rPr lang="en-US" sz="1300" dirty="0"/>
              <a:t>32%</a:t>
            </a:r>
          </a:p>
          <a:p>
            <a:r>
              <a:rPr lang="en-US" sz="1300" b="1" dirty="0"/>
              <a:t>b. </a:t>
            </a:r>
            <a:r>
              <a:rPr lang="en-US" sz="1300" dirty="0"/>
              <a:t>yes; Only a small sample of the population of dog owners was surveyed.</a:t>
            </a:r>
            <a:endParaRPr lang="en-US" dirty="0"/>
          </a:p>
        </p:txBody>
      </p:sp>
      <p:sp>
        <p:nvSpPr>
          <p:cNvPr id="4" name="Slide Number Placeholder 3"/>
          <p:cNvSpPr>
            <a:spLocks noGrp="1"/>
          </p:cNvSpPr>
          <p:nvPr>
            <p:ph type="sldNum" sz="quarter" idx="5"/>
          </p:nvPr>
        </p:nvSpPr>
        <p:spPr/>
        <p:txBody>
          <a:bodyPr/>
          <a:lstStyle/>
          <a:p>
            <a:fld id="{D9193A6C-5D81-4ECB-8618-0B98F1F78B5F}" type="slidenum">
              <a:rPr lang="en-US" smtClean="0"/>
              <a:t>42</a:t>
            </a:fld>
            <a:endParaRPr lang="en-US"/>
          </a:p>
        </p:txBody>
      </p:sp>
    </p:spTree>
    <p:extLst>
      <p:ext uri="{BB962C8B-B14F-4D97-AF65-F5344CB8AC3E}">
        <p14:creationId xmlns:p14="http://schemas.microsoft.com/office/powerpoint/2010/main" val="830863635"/>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9193A6C-5D81-4ECB-8618-0B98F1F78B5F}" type="slidenum">
              <a:rPr lang="en-US" smtClean="0"/>
              <a:t>43</a:t>
            </a:fld>
            <a:endParaRPr lang="en-US"/>
          </a:p>
        </p:txBody>
      </p:sp>
    </p:spTree>
    <p:extLst>
      <p:ext uri="{BB962C8B-B14F-4D97-AF65-F5344CB8AC3E}">
        <p14:creationId xmlns:p14="http://schemas.microsoft.com/office/powerpoint/2010/main" val="3407694446"/>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Notes Placeholder 2"/>
              <p:cNvSpPr>
                <a:spLocks noGrp="1"/>
              </p:cNvSpPr>
              <p:nvPr>
                <p:ph type="body" idx="1"/>
              </p:nvPr>
            </p:nvSpPr>
            <p:spPr/>
            <p:txBody>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𝜇</m:t>
                      </m:r>
                      <m:r>
                        <a:rPr lang="en-US" b="0" i="1" smtClean="0">
                          <a:latin typeface="Cambria Math" panose="02040503050406030204" pitchFamily="18" charset="0"/>
                        </a:rPr>
                        <m:t>=</m:t>
                      </m:r>
                      <m:f>
                        <m:fPr>
                          <m:ctrlPr>
                            <a:rPr lang="en-US" b="0" i="1" smtClean="0">
                              <a:latin typeface="Cambria Math" panose="02040503050406030204" pitchFamily="18" charset="0"/>
                            </a:rPr>
                          </m:ctrlPr>
                        </m:fPr>
                        <m:num>
                          <m:r>
                            <m:rPr>
                              <m:sty m:val="p"/>
                            </m:rPr>
                            <a:rPr lang="en-US" b="0" i="0" smtClean="0">
                              <a:latin typeface="Cambria Math" panose="02040503050406030204" pitchFamily="18" charset="0"/>
                            </a:rPr>
                            <m:t>Σ</m:t>
                          </m:r>
                          <m:r>
                            <a:rPr lang="en-US" b="0" i="1" smtClean="0">
                              <a:latin typeface="Cambria Math" panose="02040503050406030204" pitchFamily="18" charset="0"/>
                            </a:rPr>
                            <m:t>𝑥</m:t>
                          </m:r>
                        </m:num>
                        <m:den>
                          <m:r>
                            <a:rPr lang="en-US" b="0" i="1" smtClean="0">
                              <a:latin typeface="Cambria Math" panose="02040503050406030204" pitchFamily="18" charset="0"/>
                            </a:rPr>
                            <m:t>𝑛</m:t>
                          </m:r>
                        </m:den>
                      </m:f>
                      <m:r>
                        <a:rPr lang="en-US" b="0" i="1" smtClean="0">
                          <a:latin typeface="Cambria Math" panose="02040503050406030204" pitchFamily="18" charset="0"/>
                        </a:rPr>
                        <m:t>=</m:t>
                      </m:r>
                      <m:f>
                        <m:fPr>
                          <m:ctrlPr>
                            <a:rPr lang="en-US" b="0" i="1" smtClean="0">
                              <a:latin typeface="Cambria Math" panose="02040503050406030204" pitchFamily="18" charset="0"/>
                            </a:rPr>
                          </m:ctrlPr>
                        </m:fPr>
                        <m:num>
                          <m:r>
                            <a:rPr lang="en-US" b="0" i="1" smtClean="0">
                              <a:latin typeface="Cambria Math" panose="02040503050406030204" pitchFamily="18" charset="0"/>
                            </a:rPr>
                            <m:t>45+32+44+49+33+31+…+24+41</m:t>
                          </m:r>
                        </m:num>
                        <m:den>
                          <m:r>
                            <a:rPr lang="en-US" b="0" i="1" smtClean="0">
                              <a:latin typeface="Cambria Math" panose="02040503050406030204" pitchFamily="18" charset="0"/>
                            </a:rPr>
                            <m:t>40</m:t>
                          </m:r>
                        </m:den>
                      </m:f>
                      <m:r>
                        <a:rPr lang="en-US" b="0" i="1" smtClean="0">
                          <a:latin typeface="Cambria Math" panose="02040503050406030204" pitchFamily="18" charset="0"/>
                        </a:rPr>
                        <m:t>=</m:t>
                      </m:r>
                      <m:f>
                        <m:fPr>
                          <m:ctrlPr>
                            <a:rPr lang="en-US" b="0" i="1" smtClean="0">
                              <a:latin typeface="Cambria Math" panose="02040503050406030204" pitchFamily="18" charset="0"/>
                            </a:rPr>
                          </m:ctrlPr>
                        </m:fPr>
                        <m:num>
                          <m:r>
                            <a:rPr lang="en-US" b="0" i="1" smtClean="0">
                              <a:latin typeface="Cambria Math" panose="02040503050406030204" pitchFamily="18" charset="0"/>
                            </a:rPr>
                            <m:t>1452</m:t>
                          </m:r>
                        </m:num>
                        <m:den>
                          <m:r>
                            <a:rPr lang="en-US" b="0" i="1" smtClean="0">
                              <a:latin typeface="Cambria Math" panose="02040503050406030204" pitchFamily="18" charset="0"/>
                            </a:rPr>
                            <m:t>40</m:t>
                          </m:r>
                        </m:den>
                      </m:f>
                      <m:r>
                        <a:rPr lang="en-US" b="0" i="1" smtClean="0">
                          <a:latin typeface="Cambria Math" panose="02040503050406030204" pitchFamily="18" charset="0"/>
                        </a:rPr>
                        <m:t>≈36.3</m:t>
                      </m:r>
                    </m:oMath>
                  </m:oMathPara>
                </a14:m>
                <a:endParaRPr lang="en-US" dirty="0"/>
              </a:p>
              <a:p>
                <a:endParaRPr lang="en-US" dirty="0"/>
              </a:p>
              <a:p>
                <a:r>
                  <a:rPr lang="en-US" dirty="0"/>
                  <a:t>#1</a:t>
                </a:r>
              </a:p>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𝜇</m:t>
                      </m:r>
                      <m:r>
                        <a:rPr lang="en-US" b="0" i="1" smtClean="0">
                          <a:latin typeface="Cambria Math" panose="02040503050406030204" pitchFamily="18" charset="0"/>
                        </a:rPr>
                        <m:t>=</m:t>
                      </m:r>
                      <m:f>
                        <m:fPr>
                          <m:ctrlPr>
                            <a:rPr lang="en-US" b="0" i="1" smtClean="0">
                              <a:latin typeface="Cambria Math" panose="02040503050406030204" pitchFamily="18" charset="0"/>
                            </a:rPr>
                          </m:ctrlPr>
                        </m:fPr>
                        <m:num>
                          <m:r>
                            <a:rPr lang="en-US" b="0" i="1" smtClean="0">
                              <a:latin typeface="Cambria Math" panose="02040503050406030204" pitchFamily="18" charset="0"/>
                            </a:rPr>
                            <m:t>35+65+64+88+46+42+71+68+65+97+58+47+52+37+84+58+85+46+56+90+78+76+74+36+74+62+65+75+96+72</m:t>
                          </m:r>
                        </m:num>
                        <m:den>
                          <m:r>
                            <a:rPr lang="en-US" b="0" i="1" smtClean="0">
                              <a:latin typeface="Cambria Math" panose="02040503050406030204" pitchFamily="18" charset="0"/>
                            </a:rPr>
                            <m:t>30</m:t>
                          </m:r>
                        </m:den>
                      </m:f>
                    </m:oMath>
                  </m:oMathPara>
                </a14:m>
                <a:endParaRPr lang="en-US" b="0" i="1" dirty="0">
                  <a:latin typeface="Cambria Math" panose="02040503050406030204" pitchFamily="18" charset="0"/>
                </a:endParaRPr>
              </a:p>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m:t>
                      </m:r>
                      <m:f>
                        <m:fPr>
                          <m:ctrlPr>
                            <a:rPr lang="en-US" b="0" i="1" smtClean="0">
                              <a:latin typeface="Cambria Math" panose="02040503050406030204" pitchFamily="18" charset="0"/>
                            </a:rPr>
                          </m:ctrlPr>
                        </m:fPr>
                        <m:num>
                          <m:r>
                            <a:rPr lang="en-US" b="0" i="1" smtClean="0">
                              <a:latin typeface="Cambria Math" panose="02040503050406030204" pitchFamily="18" charset="0"/>
                            </a:rPr>
                            <m:t>1962</m:t>
                          </m:r>
                        </m:num>
                        <m:den>
                          <m:r>
                            <a:rPr lang="en-US" b="0" i="1" smtClean="0">
                              <a:latin typeface="Cambria Math" panose="02040503050406030204" pitchFamily="18" charset="0"/>
                            </a:rPr>
                            <m:t>30</m:t>
                          </m:r>
                        </m:den>
                      </m:f>
                      <m:r>
                        <a:rPr lang="en-US" b="0" i="1" smtClean="0">
                          <a:latin typeface="Cambria Math" panose="02040503050406030204" pitchFamily="18" charset="0"/>
                        </a:rPr>
                        <m:t>=65.4</m:t>
                      </m:r>
                    </m:oMath>
                  </m:oMathPara>
                </a14:m>
                <a:endParaRPr lang="en-US" dirty="0"/>
              </a:p>
            </p:txBody>
          </p:sp>
        </mc:Choice>
        <mc:Fallback xmlns="">
          <p:sp>
            <p:nvSpPr>
              <p:cNvPr id="3" name="Notes Placeholder 2"/>
              <p:cNvSpPr>
                <a:spLocks noGrp="1"/>
              </p:cNvSpPr>
              <p:nvPr>
                <p:ph type="body" idx="1"/>
              </p:nvPr>
            </p:nvSpPr>
            <p:spPr/>
            <p:txBody>
              <a:bodyPr/>
              <a:lstStyle/>
              <a:p>
                <a:r>
                  <a:rPr lang="en-US" b="0" i="0">
                    <a:latin typeface="Cambria Math" panose="02040503050406030204" pitchFamily="18" charset="0"/>
                  </a:rPr>
                  <a:t>¯𝑥=Σ𝑥/𝑛=(45+32+44+49+33+31+…+24+41)/40=1452/40≈36.3</a:t>
                </a:r>
                <a:endParaRPr lang="en-US" dirty="0"/>
              </a:p>
            </p:txBody>
          </p:sp>
        </mc:Fallback>
      </mc:AlternateContent>
      <p:sp>
        <p:nvSpPr>
          <p:cNvPr id="4" name="Slide Number Placeholder 3"/>
          <p:cNvSpPr>
            <a:spLocks noGrp="1"/>
          </p:cNvSpPr>
          <p:nvPr>
            <p:ph type="sldNum" sz="quarter" idx="5"/>
          </p:nvPr>
        </p:nvSpPr>
        <p:spPr/>
        <p:txBody>
          <a:bodyPr/>
          <a:lstStyle/>
          <a:p>
            <a:fld id="{D9193A6C-5D81-4ECB-8618-0B98F1F78B5F}" type="slidenum">
              <a:rPr lang="en-US" smtClean="0"/>
              <a:t>44</a:t>
            </a:fld>
            <a:endParaRPr lang="en-US"/>
          </a:p>
        </p:txBody>
      </p:sp>
    </p:spTree>
    <p:extLst>
      <p:ext uri="{BB962C8B-B14F-4D97-AF65-F5344CB8AC3E}">
        <p14:creationId xmlns:p14="http://schemas.microsoft.com/office/powerpoint/2010/main" val="2836974915"/>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Yes, they are above 50%</a:t>
            </a:r>
          </a:p>
          <a:p>
            <a:endParaRPr lang="en-US" dirty="0"/>
          </a:p>
          <a:p>
            <a:r>
              <a:rPr lang="en-US" dirty="0"/>
              <a:t>No, the </a:t>
            </a:r>
            <a:r>
              <a:rPr lang="en-US" dirty="0" err="1"/>
              <a:t>percents</a:t>
            </a:r>
            <a:r>
              <a:rPr lang="en-US" dirty="0"/>
              <a:t> drop below 50% on the bigger surveys</a:t>
            </a:r>
          </a:p>
          <a:p>
            <a:endParaRPr lang="en-US" dirty="0"/>
          </a:p>
          <a:p>
            <a:r>
              <a:rPr lang="en-US" dirty="0"/>
              <a:t>#5a. Yes, above 67%</a:t>
            </a:r>
          </a:p>
          <a:p>
            <a:r>
              <a:rPr lang="en-US" dirty="0"/>
              <a:t>b. No, below 67%</a:t>
            </a:r>
          </a:p>
        </p:txBody>
      </p:sp>
      <p:sp>
        <p:nvSpPr>
          <p:cNvPr id="4" name="Slide Number Placeholder 3"/>
          <p:cNvSpPr>
            <a:spLocks noGrp="1"/>
          </p:cNvSpPr>
          <p:nvPr>
            <p:ph type="sldNum" sz="quarter" idx="5"/>
          </p:nvPr>
        </p:nvSpPr>
        <p:spPr/>
        <p:txBody>
          <a:bodyPr/>
          <a:lstStyle/>
          <a:p>
            <a:fld id="{D9193A6C-5D81-4ECB-8618-0B98F1F78B5F}" type="slidenum">
              <a:rPr lang="en-US" smtClean="0"/>
              <a:t>45</a:t>
            </a:fld>
            <a:endParaRPr lang="en-US"/>
          </a:p>
        </p:txBody>
      </p:sp>
    </p:spTree>
    <p:extLst>
      <p:ext uri="{BB962C8B-B14F-4D97-AF65-F5344CB8AC3E}">
        <p14:creationId xmlns:p14="http://schemas.microsoft.com/office/powerpoint/2010/main" val="3169935275"/>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Notes Placeholder 2"/>
              <p:cNvSpPr>
                <a:spLocks noGrp="1"/>
              </p:cNvSpPr>
              <p:nvPr>
                <p:ph type="body" idx="1"/>
              </p:nvPr>
            </p:nvSpPr>
            <p:spPr/>
            <p:txBody>
              <a:bodyPr/>
              <a:lstStyle/>
              <a:p>
                <a:pPr marL="241653" indent="-241653">
                  <a:buFont typeface="+mj-lt"/>
                  <a:buAutoNum type="alphaLcPeriod"/>
                </a:pPr>
                <a14:m>
                  <m:oMath xmlns:m="http://schemas.openxmlformats.org/officeDocument/2006/math">
                    <m:f>
                      <m:fPr>
                        <m:ctrlPr>
                          <a:rPr lang="en-US" b="0" i="1" smtClean="0">
                            <a:latin typeface="Cambria Math" panose="02040503050406030204" pitchFamily="18" charset="0"/>
                          </a:rPr>
                        </m:ctrlPr>
                      </m:fPr>
                      <m:num>
                        <m:r>
                          <a:rPr lang="en-US" b="0" i="1" smtClean="0">
                            <a:latin typeface="Cambria Math" panose="02040503050406030204" pitchFamily="18" charset="0"/>
                          </a:rPr>
                          <m:t>16</m:t>
                        </m:r>
                      </m:num>
                      <m:den>
                        <m:r>
                          <a:rPr lang="en-US" b="0" i="1" smtClean="0">
                            <a:latin typeface="Cambria Math" panose="02040503050406030204" pitchFamily="18" charset="0"/>
                          </a:rPr>
                          <m:t>50</m:t>
                        </m:r>
                      </m:den>
                    </m:f>
                    <m:r>
                      <a:rPr lang="en-US" b="0" i="1" smtClean="0">
                        <a:latin typeface="Cambria Math" panose="02040503050406030204" pitchFamily="18" charset="0"/>
                      </a:rPr>
                      <m:t>=0.32</m:t>
                    </m:r>
                  </m:oMath>
                </a14:m>
                <a:r>
                  <a:rPr lang="en-US" dirty="0"/>
                  <a:t>, this is close to 0.28 so the company’s claim is probably accurate</a:t>
                </a:r>
              </a:p>
              <a:p>
                <a:pPr marL="241653" indent="-241653">
                  <a:buFont typeface="+mj-lt"/>
                  <a:buAutoNum type="alphaLcPeriod"/>
                </a:pPr>
                <a14:m>
                  <m:oMath xmlns:m="http://schemas.openxmlformats.org/officeDocument/2006/math">
                    <m:f>
                      <m:fPr>
                        <m:ctrlPr>
                          <a:rPr lang="en-US" b="0" i="1" smtClean="0">
                            <a:latin typeface="Cambria Math" panose="02040503050406030204" pitchFamily="18" charset="0"/>
                          </a:rPr>
                        </m:ctrlPr>
                      </m:fPr>
                      <m:num>
                        <m:r>
                          <a:rPr lang="en-US" b="0" i="1" smtClean="0">
                            <a:latin typeface="Cambria Math" panose="02040503050406030204" pitchFamily="18" charset="0"/>
                          </a:rPr>
                          <m:t>21</m:t>
                        </m:r>
                      </m:num>
                      <m:den>
                        <m:r>
                          <a:rPr lang="en-US" b="0" i="1" smtClean="0">
                            <a:latin typeface="Cambria Math" panose="02040503050406030204" pitchFamily="18" charset="0"/>
                          </a:rPr>
                          <m:t>50</m:t>
                        </m:r>
                      </m:den>
                    </m:f>
                    <m:r>
                      <a:rPr lang="en-US" b="0" i="1" smtClean="0">
                        <a:latin typeface="Cambria Math" panose="02040503050406030204" pitchFamily="18" charset="0"/>
                      </a:rPr>
                      <m:t>=0.42</m:t>
                    </m:r>
                  </m:oMath>
                </a14:m>
                <a:r>
                  <a:rPr lang="en-US" dirty="0"/>
                  <a:t>, this is far from 0.28 so the company’s claim is probably not accurate</a:t>
                </a:r>
              </a:p>
              <a:p>
                <a:pPr marL="241653" indent="-241653">
                  <a:buFont typeface="+mj-lt"/>
                  <a:buAutoNum type="alphaLcPeriod"/>
                </a:pPr>
                <a:endParaRPr lang="en-US" dirty="0"/>
              </a:p>
              <a:p>
                <a:r>
                  <a:rPr lang="en-US" dirty="0"/>
                  <a:t>#9a. </a:t>
                </a:r>
                <a14:m>
                  <m:oMath xmlns:m="http://schemas.openxmlformats.org/officeDocument/2006/math">
                    <m:f>
                      <m:fPr>
                        <m:ctrlPr>
                          <a:rPr lang="en-US" b="0" i="1" smtClean="0">
                            <a:latin typeface="Cambria Math" panose="02040503050406030204" pitchFamily="18" charset="0"/>
                          </a:rPr>
                        </m:ctrlPr>
                      </m:fPr>
                      <m:num>
                        <m:r>
                          <a:rPr lang="en-US" b="0" i="1" smtClean="0">
                            <a:latin typeface="Cambria Math" panose="02040503050406030204" pitchFamily="18" charset="0"/>
                          </a:rPr>
                          <m:t>32</m:t>
                        </m:r>
                      </m:num>
                      <m:den>
                        <m:r>
                          <a:rPr lang="en-US" b="0" i="1" smtClean="0">
                            <a:latin typeface="Cambria Math" panose="02040503050406030204" pitchFamily="18" charset="0"/>
                          </a:rPr>
                          <m:t>100</m:t>
                        </m:r>
                      </m:den>
                    </m:f>
                    <m:r>
                      <a:rPr lang="en-US" b="0" i="1" smtClean="0">
                        <a:latin typeface="Cambria Math" panose="02040503050406030204" pitchFamily="18" charset="0"/>
                      </a:rPr>
                      <m:t>=0.32</m:t>
                    </m:r>
                  </m:oMath>
                </a14:m>
                <a:r>
                  <a:rPr lang="en-US" dirty="0"/>
                  <a:t>, this is far from the 0.17 the company</a:t>
                </a:r>
                <a:r>
                  <a:rPr lang="en-US" baseline="0" dirty="0"/>
                  <a:t> claims, so probably not accurate</a:t>
                </a:r>
              </a:p>
              <a:p>
                <a:r>
                  <a:rPr lang="en-US" baseline="0" dirty="0"/>
                  <a:t>b. </a:t>
                </a:r>
                <a14:m>
                  <m:oMath xmlns:m="http://schemas.openxmlformats.org/officeDocument/2006/math">
                    <m:f>
                      <m:fPr>
                        <m:ctrlPr>
                          <a:rPr lang="en-US" b="0" i="1" baseline="0" smtClean="0">
                            <a:latin typeface="Cambria Math" panose="02040503050406030204" pitchFamily="18" charset="0"/>
                          </a:rPr>
                        </m:ctrlPr>
                      </m:fPr>
                      <m:num>
                        <m:r>
                          <a:rPr lang="en-US" b="0" i="1" baseline="0" smtClean="0">
                            <a:latin typeface="Cambria Math" panose="02040503050406030204" pitchFamily="18" charset="0"/>
                          </a:rPr>
                          <m:t>14</m:t>
                        </m:r>
                      </m:num>
                      <m:den>
                        <m:r>
                          <a:rPr lang="en-US" b="0" i="1" baseline="0" smtClean="0">
                            <a:latin typeface="Cambria Math" panose="02040503050406030204" pitchFamily="18" charset="0"/>
                          </a:rPr>
                          <m:t>100</m:t>
                        </m:r>
                      </m:den>
                    </m:f>
                    <m:r>
                      <a:rPr lang="en-US" b="0" i="1" baseline="0" smtClean="0">
                        <a:latin typeface="Cambria Math" panose="02040503050406030204" pitchFamily="18" charset="0"/>
                      </a:rPr>
                      <m:t>=0.14</m:t>
                    </m:r>
                  </m:oMath>
                </a14:m>
                <a:r>
                  <a:rPr lang="en-US" dirty="0"/>
                  <a:t>, This is close to the 0.17, so probably</a:t>
                </a:r>
                <a:r>
                  <a:rPr lang="en-US" baseline="0" dirty="0"/>
                  <a:t> accurate</a:t>
                </a:r>
              </a:p>
            </p:txBody>
          </p:sp>
        </mc:Choice>
        <mc:Fallback xmlns="">
          <p:sp>
            <p:nvSpPr>
              <p:cNvPr id="3" name="Notes Placeholder 2"/>
              <p:cNvSpPr>
                <a:spLocks noGrp="1"/>
              </p:cNvSpPr>
              <p:nvPr>
                <p:ph type="body" idx="1"/>
              </p:nvPr>
            </p:nvSpPr>
            <p:spPr/>
            <p:txBody>
              <a:bodyPr/>
              <a:lstStyle/>
              <a:p>
                <a:pPr marL="228600" indent="-228600">
                  <a:buFont typeface="+mj-lt"/>
                  <a:buAutoNum type="alphaLcPeriod"/>
                </a:pPr>
                <a:r>
                  <a:rPr lang="en-US" b="0" i="0">
                    <a:latin typeface="Cambria Math" panose="02040503050406030204" pitchFamily="18" charset="0"/>
                  </a:rPr>
                  <a:t>16/50=0.32</a:t>
                </a:r>
                <a:r>
                  <a:rPr lang="en-US" dirty="0"/>
                  <a:t>, this is close to 0.28 so the company’s claim is probably accurate</a:t>
                </a:r>
              </a:p>
              <a:p>
                <a:pPr marL="228600" indent="-228600">
                  <a:buFont typeface="+mj-lt"/>
                  <a:buAutoNum type="alphaLcPeriod"/>
                </a:pPr>
                <a:r>
                  <a:rPr lang="en-US" b="0" i="0">
                    <a:latin typeface="Cambria Math" panose="02040503050406030204" pitchFamily="18" charset="0"/>
                  </a:rPr>
                  <a:t>21/50=0.42</a:t>
                </a:r>
                <a:r>
                  <a:rPr lang="en-US" dirty="0"/>
                  <a:t>, this is far from 0.28 so the company’s claim is probably not accurate</a:t>
                </a:r>
              </a:p>
            </p:txBody>
          </p:sp>
        </mc:Fallback>
      </mc:AlternateContent>
      <p:sp>
        <p:nvSpPr>
          <p:cNvPr id="4" name="Slide Number Placeholder 3"/>
          <p:cNvSpPr>
            <a:spLocks noGrp="1"/>
          </p:cNvSpPr>
          <p:nvPr>
            <p:ph type="sldNum" sz="quarter" idx="5"/>
          </p:nvPr>
        </p:nvSpPr>
        <p:spPr/>
        <p:txBody>
          <a:bodyPr/>
          <a:lstStyle/>
          <a:p>
            <a:fld id="{D9193A6C-5D81-4ECB-8618-0B98F1F78B5F}" type="slidenum">
              <a:rPr lang="en-US" smtClean="0"/>
              <a:t>46</a:t>
            </a:fld>
            <a:endParaRPr lang="en-US"/>
          </a:p>
        </p:txBody>
      </p:sp>
    </p:spTree>
    <p:extLst>
      <p:ext uri="{BB962C8B-B14F-4D97-AF65-F5344CB8AC3E}">
        <p14:creationId xmlns:p14="http://schemas.microsoft.com/office/powerpoint/2010/main" val="3765616561"/>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0.12; </a:t>
            </a:r>
            <a:r>
              <a:rPr lang="en-US" sz="1300" dirty="0"/>
              <a:t>95% of the sample proportions should be within 0.12 of the population proportion</a:t>
            </a:r>
          </a:p>
          <a:p>
            <a:endParaRPr lang="en-US" sz="1300" dirty="0"/>
          </a:p>
          <a:p>
            <a:r>
              <a:rPr lang="en-US" sz="1300" dirty="0"/>
              <a:t>#11: 2·0.05 = 0.10. 95% of the sample proportions should be within 0.10 of the population proportion</a:t>
            </a:r>
            <a:endParaRPr lang="en-US" dirty="0"/>
          </a:p>
        </p:txBody>
      </p:sp>
      <p:sp>
        <p:nvSpPr>
          <p:cNvPr id="4" name="Slide Number Placeholder 3"/>
          <p:cNvSpPr>
            <a:spLocks noGrp="1"/>
          </p:cNvSpPr>
          <p:nvPr>
            <p:ph type="sldNum" sz="quarter" idx="5"/>
          </p:nvPr>
        </p:nvSpPr>
        <p:spPr/>
        <p:txBody>
          <a:bodyPr/>
          <a:lstStyle/>
          <a:p>
            <a:fld id="{D9193A6C-5D81-4ECB-8618-0B98F1F78B5F}" type="slidenum">
              <a:rPr lang="en-US" smtClean="0"/>
              <a:t>47</a:t>
            </a:fld>
            <a:endParaRPr lang="en-US"/>
          </a:p>
        </p:txBody>
      </p:sp>
    </p:spTree>
    <p:extLst>
      <p:ext uri="{BB962C8B-B14F-4D97-AF65-F5344CB8AC3E}">
        <p14:creationId xmlns:p14="http://schemas.microsoft.com/office/powerpoint/2010/main" val="4218645596"/>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Notes Placeholder 2"/>
              <p:cNvSpPr>
                <a:spLocks noGrp="1"/>
              </p:cNvSpPr>
              <p:nvPr>
                <p:ph type="body" idx="1"/>
              </p:nvPr>
            </p:nvSpPr>
            <p:spPr/>
            <p:txBody>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𝑒𝑟𝑟𝑜𝑟</m:t>
                      </m:r>
                      <m:r>
                        <a:rPr lang="en-US" b="0" i="1" smtClean="0">
                          <a:latin typeface="Cambria Math" panose="02040503050406030204" pitchFamily="18" charset="0"/>
                        </a:rPr>
                        <m:t>=±</m:t>
                      </m:r>
                      <m:f>
                        <m:fPr>
                          <m:ctrlPr>
                            <a:rPr lang="en-US" b="0" i="1" smtClean="0">
                              <a:latin typeface="Cambria Math" panose="02040503050406030204" pitchFamily="18" charset="0"/>
                            </a:rPr>
                          </m:ctrlPr>
                        </m:fPr>
                        <m:num>
                          <m:r>
                            <a:rPr lang="en-US" b="0" i="1" smtClean="0">
                              <a:latin typeface="Cambria Math" panose="02040503050406030204" pitchFamily="18" charset="0"/>
                            </a:rPr>
                            <m:t>1</m:t>
                          </m:r>
                        </m:num>
                        <m:den>
                          <m:rad>
                            <m:radPr>
                              <m:degHide m:val="on"/>
                              <m:ctrlPr>
                                <a:rPr lang="en-US" b="0" i="1" smtClean="0">
                                  <a:latin typeface="Cambria Math" panose="02040503050406030204" pitchFamily="18" charset="0"/>
                                </a:rPr>
                              </m:ctrlPr>
                            </m:radPr>
                            <m:deg/>
                            <m:e>
                              <m:r>
                                <a:rPr lang="en-US" b="0" i="1" smtClean="0">
                                  <a:latin typeface="Cambria Math" panose="02040503050406030204" pitchFamily="18" charset="0"/>
                                </a:rPr>
                                <m:t>2680</m:t>
                              </m:r>
                            </m:e>
                          </m:rad>
                        </m:den>
                      </m:f>
                      <m:r>
                        <a:rPr lang="en-US" b="0" i="1" smtClean="0">
                          <a:latin typeface="Cambria Math" panose="02040503050406030204" pitchFamily="18" charset="0"/>
                        </a:rPr>
                        <m:t>=±0.019</m:t>
                      </m:r>
                      <m:r>
                        <a:rPr lang="en-US" b="0" i="0" smtClean="0">
                          <a:latin typeface="Cambria Math" panose="02040503050406030204" pitchFamily="18" charset="0"/>
                        </a:rPr>
                        <m:t>=1.9%</m:t>
                      </m:r>
                    </m:oMath>
                  </m:oMathPara>
                </a14:m>
                <a:endParaRPr lang="en-US" b="0" dirty="0"/>
              </a:p>
              <a:p>
                <a:r>
                  <a:rPr lang="en-US" dirty="0"/>
                  <a:t>Interval</a:t>
                </a:r>
              </a:p>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34%−1.9%≤</m:t>
                      </m:r>
                      <m:r>
                        <a:rPr lang="en-US" b="0" i="1" smtClean="0">
                          <a:latin typeface="Cambria Math" panose="02040503050406030204" pitchFamily="18" charset="0"/>
                        </a:rPr>
                        <m:t>𝑥</m:t>
                      </m:r>
                      <m:r>
                        <a:rPr lang="en-US" b="0" i="1" smtClean="0">
                          <a:latin typeface="Cambria Math" panose="02040503050406030204" pitchFamily="18" charset="0"/>
                        </a:rPr>
                        <m:t>≤34%+1.9%</m:t>
                      </m:r>
                    </m:oMath>
                  </m:oMathPara>
                </a14:m>
                <a:endParaRPr lang="en-US" b="0" dirty="0"/>
              </a:p>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32.1%≤</m:t>
                      </m:r>
                      <m:r>
                        <a:rPr lang="en-US" b="0" i="1" smtClean="0">
                          <a:latin typeface="Cambria Math" panose="02040503050406030204" pitchFamily="18" charset="0"/>
                        </a:rPr>
                        <m:t>𝑥</m:t>
                      </m:r>
                      <m:r>
                        <a:rPr lang="en-US" b="0" i="1" smtClean="0">
                          <a:latin typeface="Cambria Math" panose="02040503050406030204" pitchFamily="18" charset="0"/>
                        </a:rPr>
                        <m:t>≤35.9%</m:t>
                      </m:r>
                    </m:oMath>
                  </m:oMathPara>
                </a14:m>
                <a:endParaRPr lang="en-US" dirty="0"/>
              </a:p>
              <a:p>
                <a:endParaRPr lang="en-US" dirty="0"/>
              </a:p>
              <a:p>
                <a:r>
                  <a:rPr lang="en-US" dirty="0"/>
                  <a:t>#19</a:t>
                </a:r>
              </a:p>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𝑚𝑎𝑟𝑔𝑖𝑛</m:t>
                      </m:r>
                      <m:r>
                        <a:rPr lang="en-US" b="0" i="1" smtClean="0">
                          <a:latin typeface="Cambria Math" panose="02040503050406030204" pitchFamily="18" charset="0"/>
                        </a:rPr>
                        <m:t> </m:t>
                      </m:r>
                      <m:r>
                        <a:rPr lang="en-US" b="0" i="1" smtClean="0">
                          <a:latin typeface="Cambria Math" panose="02040503050406030204" pitchFamily="18" charset="0"/>
                        </a:rPr>
                        <m:t>𝑜𝑓</m:t>
                      </m:r>
                      <m:r>
                        <a:rPr lang="en-US" b="0" i="1" smtClean="0">
                          <a:latin typeface="Cambria Math" panose="02040503050406030204" pitchFamily="18" charset="0"/>
                        </a:rPr>
                        <m:t> </m:t>
                      </m:r>
                      <m:r>
                        <a:rPr lang="en-US" b="0" i="1" smtClean="0">
                          <a:latin typeface="Cambria Math" panose="02040503050406030204" pitchFamily="18" charset="0"/>
                        </a:rPr>
                        <m:t>𝑒𝑟𝑟𝑜𝑟</m:t>
                      </m:r>
                      <m:r>
                        <a:rPr lang="en-US" b="0" i="1" smtClean="0">
                          <a:latin typeface="Cambria Math" panose="02040503050406030204" pitchFamily="18" charset="0"/>
                        </a:rPr>
                        <m:t>=±</m:t>
                      </m:r>
                      <m:f>
                        <m:fPr>
                          <m:ctrlPr>
                            <a:rPr lang="en-US" b="0" i="1" smtClean="0">
                              <a:latin typeface="Cambria Math" panose="02040503050406030204" pitchFamily="18" charset="0"/>
                            </a:rPr>
                          </m:ctrlPr>
                        </m:fPr>
                        <m:num>
                          <m:r>
                            <a:rPr lang="en-US" b="0" i="1" smtClean="0">
                              <a:latin typeface="Cambria Math" panose="02040503050406030204" pitchFamily="18" charset="0"/>
                            </a:rPr>
                            <m:t>1</m:t>
                          </m:r>
                        </m:num>
                        <m:den>
                          <m:rad>
                            <m:radPr>
                              <m:degHide m:val="on"/>
                              <m:ctrlPr>
                                <a:rPr lang="en-US" b="0" i="1" smtClean="0">
                                  <a:latin typeface="Cambria Math" panose="02040503050406030204" pitchFamily="18" charset="0"/>
                                </a:rPr>
                              </m:ctrlPr>
                            </m:radPr>
                            <m:deg/>
                            <m:e>
                              <m:r>
                                <a:rPr lang="en-US" b="0" i="1" smtClean="0">
                                  <a:latin typeface="Cambria Math" panose="02040503050406030204" pitchFamily="18" charset="0"/>
                                </a:rPr>
                                <m:t>𝑛</m:t>
                              </m:r>
                            </m:e>
                          </m:rad>
                        </m:den>
                      </m:f>
                    </m:oMath>
                  </m:oMathPara>
                </a14:m>
                <a:endParaRPr lang="en-US" b="0" dirty="0"/>
              </a:p>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m:t>
                      </m:r>
                      <m:r>
                        <a:rPr lang="en-US" b="0" i="0" smtClean="0">
                          <a:latin typeface="Cambria Math" panose="02040503050406030204" pitchFamily="18" charset="0"/>
                        </a:rPr>
                        <m:t>±</m:t>
                      </m:r>
                      <m:f>
                        <m:fPr>
                          <m:ctrlPr>
                            <a:rPr lang="en-US" b="0" i="1" smtClean="0">
                              <a:latin typeface="Cambria Math" panose="02040503050406030204" pitchFamily="18" charset="0"/>
                            </a:rPr>
                          </m:ctrlPr>
                        </m:fPr>
                        <m:num>
                          <m:r>
                            <a:rPr lang="en-US" b="0" i="0" smtClean="0">
                              <a:latin typeface="Cambria Math" panose="02040503050406030204" pitchFamily="18" charset="0"/>
                            </a:rPr>
                            <m:t>1</m:t>
                          </m:r>
                        </m:num>
                        <m:den>
                          <m:rad>
                            <m:radPr>
                              <m:degHide m:val="on"/>
                              <m:ctrlPr>
                                <a:rPr lang="en-US" b="0" i="1" smtClean="0">
                                  <a:latin typeface="Cambria Math" panose="02040503050406030204" pitchFamily="18" charset="0"/>
                                </a:rPr>
                              </m:ctrlPr>
                            </m:radPr>
                            <m:deg/>
                            <m:e>
                              <m:r>
                                <a:rPr lang="en-US" b="0" i="1" smtClean="0">
                                  <a:latin typeface="Cambria Math" panose="02040503050406030204" pitchFamily="18" charset="0"/>
                                </a:rPr>
                                <m:t>920</m:t>
                              </m:r>
                            </m:e>
                          </m:rad>
                        </m:den>
                      </m:f>
                      <m:r>
                        <a:rPr lang="en-US" b="0" i="1" smtClean="0">
                          <a:latin typeface="Cambria Math" panose="02040503050406030204" pitchFamily="18" charset="0"/>
                        </a:rPr>
                        <m:t>=±0.033=±3.3%</m:t>
                      </m:r>
                    </m:oMath>
                  </m:oMathPara>
                </a14:m>
                <a:endParaRPr lang="en-US" b="0" dirty="0"/>
              </a:p>
              <a:p>
                <a:r>
                  <a:rPr lang="en-US" dirty="0"/>
                  <a:t>Interval:</a:t>
                </a:r>
              </a:p>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81%±3.3%</m:t>
                      </m:r>
                    </m:oMath>
                  </m:oMathPara>
                </a14:m>
                <a:endParaRPr lang="en-US" b="0" dirty="0"/>
              </a:p>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=77.7% </m:t>
                      </m:r>
                      <m:r>
                        <a:rPr lang="en-US" b="0" i="1" smtClean="0">
                          <a:latin typeface="Cambria Math" panose="02040503050406030204" pitchFamily="18" charset="0"/>
                        </a:rPr>
                        <m:t>𝑡𝑜</m:t>
                      </m:r>
                      <m:r>
                        <a:rPr lang="en-US" b="0" i="1" smtClean="0">
                          <a:latin typeface="Cambria Math" panose="02040503050406030204" pitchFamily="18" charset="0"/>
                        </a:rPr>
                        <m:t> 84.3%</m:t>
                      </m:r>
                    </m:oMath>
                  </m:oMathPara>
                </a14:m>
                <a:endParaRPr lang="en-US" dirty="0"/>
              </a:p>
            </p:txBody>
          </p:sp>
        </mc:Choice>
        <mc:Fallback xmlns="">
          <p:sp>
            <p:nvSpPr>
              <p:cNvPr id="3" name="Notes Placeholder 2"/>
              <p:cNvSpPr>
                <a:spLocks noGrp="1"/>
              </p:cNvSpPr>
              <p:nvPr>
                <p:ph type="body" idx="1"/>
              </p:nvPr>
            </p:nvSpPr>
            <p:spPr/>
            <p:txBody>
              <a:bodyPr/>
              <a:lstStyle/>
              <a:p>
                <a:r>
                  <a:rPr lang="en-US" b="0" i="0">
                    <a:latin typeface="Cambria Math" panose="02040503050406030204" pitchFamily="18" charset="0"/>
                  </a:rPr>
                  <a:t>𝑒𝑟𝑟𝑜𝑟=±1/√2680=±0.019=1.9%</a:t>
                </a:r>
                <a:endParaRPr lang="en-US" b="0" dirty="0"/>
              </a:p>
              <a:p>
                <a:r>
                  <a:rPr lang="en-US" dirty="0"/>
                  <a:t>Interval</a:t>
                </a:r>
              </a:p>
              <a:p>
                <a:r>
                  <a:rPr lang="en-US" b="0" i="0">
                    <a:latin typeface="Cambria Math" panose="02040503050406030204" pitchFamily="18" charset="0"/>
                  </a:rPr>
                  <a:t>34%−1.9%≤𝑥≤34%+1.9%</a:t>
                </a:r>
                <a:endParaRPr lang="en-US" b="0" dirty="0"/>
              </a:p>
              <a:p>
                <a:r>
                  <a:rPr lang="en-US" b="0" i="0">
                    <a:latin typeface="Cambria Math" panose="02040503050406030204" pitchFamily="18" charset="0"/>
                  </a:rPr>
                  <a:t>32.1%≤𝑥≤35.9%</a:t>
                </a:r>
                <a:endParaRPr lang="en-US" dirty="0"/>
              </a:p>
            </p:txBody>
          </p:sp>
        </mc:Fallback>
      </mc:AlternateContent>
      <p:sp>
        <p:nvSpPr>
          <p:cNvPr id="4" name="Slide Number Placeholder 3"/>
          <p:cNvSpPr>
            <a:spLocks noGrp="1"/>
          </p:cNvSpPr>
          <p:nvPr>
            <p:ph type="sldNum" sz="quarter" idx="5"/>
          </p:nvPr>
        </p:nvSpPr>
        <p:spPr/>
        <p:txBody>
          <a:bodyPr/>
          <a:lstStyle/>
          <a:p>
            <a:fld id="{D9193A6C-5D81-4ECB-8618-0B98F1F78B5F}" type="slidenum">
              <a:rPr lang="en-US" smtClean="0"/>
              <a:t>48</a:t>
            </a:fld>
            <a:endParaRPr lang="en-US"/>
          </a:p>
        </p:txBody>
      </p:sp>
    </p:spTree>
    <p:extLst>
      <p:ext uri="{BB962C8B-B14F-4D97-AF65-F5344CB8AC3E}">
        <p14:creationId xmlns:p14="http://schemas.microsoft.com/office/powerpoint/2010/main" val="2452460654"/>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9193A6C-5D81-4ECB-8618-0B98F1F78B5F}" type="slidenum">
              <a:rPr lang="en-US" smtClean="0"/>
              <a:t>49</a:t>
            </a:fld>
            <a:endParaRPr lang="en-US"/>
          </a:p>
        </p:txBody>
      </p:sp>
    </p:spTree>
    <p:extLst>
      <p:ext uri="{BB962C8B-B14F-4D97-AF65-F5344CB8AC3E}">
        <p14:creationId xmlns:p14="http://schemas.microsoft.com/office/powerpoint/2010/main" val="255216569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3225" y="731838"/>
            <a:ext cx="6508750" cy="3660775"/>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0D98E26-81BB-4BC4-8EAA-98BF63586D57}" type="slidenum">
              <a:rPr lang="en-US" smtClean="0"/>
              <a:t>5</a:t>
            </a:fld>
            <a:endParaRPr lang="en-US"/>
          </a:p>
        </p:txBody>
      </p:sp>
    </p:spTree>
    <p:extLst>
      <p:ext uri="{BB962C8B-B14F-4D97-AF65-F5344CB8AC3E}">
        <p14:creationId xmlns:p14="http://schemas.microsoft.com/office/powerpoint/2010/main" val="3347424079"/>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Notes Placeholder 2"/>
              <p:cNvSpPr>
                <a:spLocks noGrp="1"/>
              </p:cNvSpPr>
              <p:nvPr>
                <p:ph type="body" idx="1"/>
              </p:nvPr>
            </p:nvSpPr>
            <p:spPr/>
            <p:txBody>
              <a:bodyPr/>
              <a:lstStyle/>
              <a:p>
                <a:pPr/>
                <a14:m>
                  <m:oMathPara xmlns:m="http://schemas.openxmlformats.org/officeDocument/2006/math">
                    <m:oMathParaPr>
                      <m:jc m:val="centerGroup"/>
                    </m:oMathParaPr>
                    <m:oMath xmlns:m="http://schemas.openxmlformats.org/officeDocument/2006/math">
                      <m:sSub>
                        <m:sSubPr>
                          <m:ctrlPr>
                            <a:rPr lang="en-US" b="0" i="1" smtClean="0">
                              <a:latin typeface="Cambria Math" panose="02040503050406030204" pitchFamily="18" charset="0"/>
                            </a:rPr>
                          </m:ctrlPr>
                        </m:sSubPr>
                        <m:e>
                          <m:bar>
                            <m:barPr>
                              <m:pos m:val="top"/>
                              <m:ctrlPr>
                                <a:rPr lang="en-US" b="0" i="1" smtClean="0">
                                  <a:latin typeface="Cambria Math" panose="02040503050406030204" pitchFamily="18" charset="0"/>
                                </a:rPr>
                              </m:ctrlPr>
                            </m:barPr>
                            <m:e>
                              <m:r>
                                <a:rPr lang="en-US" b="0" i="1" smtClean="0">
                                  <a:latin typeface="Cambria Math" panose="02040503050406030204" pitchFamily="18" charset="0"/>
                                </a:rPr>
                                <m:t>𝑥</m:t>
                              </m:r>
                            </m:e>
                          </m:bar>
                        </m:e>
                        <m:sub>
                          <m:r>
                            <a:rPr lang="en-US" b="0" i="1" smtClean="0">
                              <a:latin typeface="Cambria Math" panose="02040503050406030204" pitchFamily="18" charset="0"/>
                            </a:rPr>
                            <m:t>𝑡𝑟𝑒𝑎𝑡𝑚𝑒𝑛𝑡</m:t>
                          </m:r>
                        </m:sub>
                      </m:sSub>
                      <m:r>
                        <a:rPr lang="en-US" b="0" i="1" smtClean="0">
                          <a:latin typeface="Cambria Math" panose="02040503050406030204" pitchFamily="18" charset="0"/>
                        </a:rPr>
                        <m:t>=0.97 </m:t>
                      </m:r>
                      <m:r>
                        <a:rPr lang="en-US" b="0" i="1" smtClean="0">
                          <a:latin typeface="Cambria Math" panose="02040503050406030204" pitchFamily="18" charset="0"/>
                        </a:rPr>
                        <m:t>𝑘𝑔</m:t>
                      </m:r>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bar>
                            <m:barPr>
                              <m:pos m:val="top"/>
                              <m:ctrlPr>
                                <a:rPr lang="en-US" b="0" i="1" smtClean="0">
                                  <a:latin typeface="Cambria Math" panose="02040503050406030204" pitchFamily="18" charset="0"/>
                                </a:rPr>
                              </m:ctrlPr>
                            </m:barPr>
                            <m:e>
                              <m:r>
                                <a:rPr lang="en-US" b="0" i="1" smtClean="0">
                                  <a:latin typeface="Cambria Math" panose="02040503050406030204" pitchFamily="18" charset="0"/>
                                </a:rPr>
                                <m:t>𝑥</m:t>
                              </m:r>
                            </m:e>
                          </m:bar>
                        </m:e>
                        <m:sub>
                          <m:r>
                            <a:rPr lang="en-US" b="0" i="1" smtClean="0">
                              <a:latin typeface="Cambria Math" panose="02040503050406030204" pitchFamily="18" charset="0"/>
                            </a:rPr>
                            <m:t>𝑐𝑜𝑛𝑡𝑟𝑜𝑙</m:t>
                          </m:r>
                        </m:sub>
                      </m:sSub>
                      <m:r>
                        <a:rPr lang="en-US" b="0" i="1" smtClean="0">
                          <a:latin typeface="Cambria Math" panose="02040503050406030204" pitchFamily="18" charset="0"/>
                        </a:rPr>
                        <m:t>=0.79 </m:t>
                      </m:r>
                      <m:r>
                        <a:rPr lang="en-US" b="0" i="1" smtClean="0">
                          <a:latin typeface="Cambria Math" panose="02040503050406030204" pitchFamily="18" charset="0"/>
                        </a:rPr>
                        <m:t>𝑘𝑔</m:t>
                      </m:r>
                    </m:oMath>
                  </m:oMathPara>
                </a14:m>
                <a:endParaRPr lang="en-US" b="0" dirty="0"/>
              </a:p>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0.97−0.79=0.18 </m:t>
                      </m:r>
                      <m:r>
                        <a:rPr lang="en-US" b="0" i="1" smtClean="0">
                          <a:latin typeface="Cambria Math" panose="02040503050406030204" pitchFamily="18" charset="0"/>
                        </a:rPr>
                        <m:t>𝑘𝑔</m:t>
                      </m:r>
                    </m:oMath>
                  </m:oMathPara>
                </a14:m>
                <a:endParaRPr lang="en-US" dirty="0"/>
              </a:p>
              <a:p>
                <a:r>
                  <a:rPr lang="en-US" dirty="0"/>
                  <a:t>Dot plot is plotting the data on number lines. Control above and Treatment below</a:t>
                </a:r>
              </a:p>
              <a:p>
                <a:endParaRPr lang="en-US" dirty="0"/>
              </a:p>
              <a:p>
                <a:r>
                  <a:rPr lang="en-US" dirty="0"/>
                  <a:t>The dot plots are fairly symmetric so, the treatment group might do better than the control group.</a:t>
                </a:r>
              </a:p>
              <a:p>
                <a:endParaRPr lang="en-US" dirty="0"/>
              </a:p>
              <a:p>
                <a:r>
                  <a:rPr lang="en-US" dirty="0"/>
                  <a:t>#1: </a:t>
                </a:r>
                <a14:m>
                  <m:oMath xmlns:m="http://schemas.openxmlformats.org/officeDocument/2006/math">
                    <m:sSub>
                      <m:sSubPr>
                        <m:ctrlPr>
                          <a:rPr lang="en-US" b="0" i="1" smtClean="0">
                            <a:latin typeface="Cambria Math" panose="02040503050406030204" pitchFamily="18" charset="0"/>
                          </a:rPr>
                        </m:ctrlPr>
                      </m:sSubPr>
                      <m:e>
                        <m:bar>
                          <m:barPr>
                            <m:pos m:val="top"/>
                            <m:ctrlPr>
                              <a:rPr lang="en-US" b="0" i="1" smtClean="0">
                                <a:latin typeface="Cambria Math" panose="02040503050406030204" pitchFamily="18" charset="0"/>
                              </a:rPr>
                            </m:ctrlPr>
                          </m:barPr>
                          <m:e>
                            <m:r>
                              <a:rPr lang="en-US" b="0" i="1" smtClean="0">
                                <a:latin typeface="Cambria Math" panose="02040503050406030204" pitchFamily="18" charset="0"/>
                              </a:rPr>
                              <m:t>𝑥</m:t>
                            </m:r>
                          </m:e>
                        </m:bar>
                      </m:e>
                      <m:sub>
                        <m:r>
                          <a:rPr lang="en-US" b="0" i="1" smtClean="0">
                            <a:latin typeface="Cambria Math" panose="02040503050406030204" pitchFamily="18" charset="0"/>
                          </a:rPr>
                          <m:t>𝑡𝑟𝑒𝑎𝑡𝑚𝑒𝑛𝑡</m:t>
                        </m:r>
                      </m:sub>
                    </m:sSub>
                    <m:r>
                      <a:rPr lang="en-US" b="0" i="1" smtClean="0">
                        <a:latin typeface="Cambria Math" panose="02040503050406030204" pitchFamily="18" charset="0"/>
                      </a:rPr>
                      <m:t>=40.125; </m:t>
                    </m:r>
                    <m:sSub>
                      <m:sSubPr>
                        <m:ctrlPr>
                          <a:rPr lang="en-US" b="0" i="1" smtClean="0">
                            <a:latin typeface="Cambria Math" panose="02040503050406030204" pitchFamily="18" charset="0"/>
                          </a:rPr>
                        </m:ctrlPr>
                      </m:sSubPr>
                      <m:e>
                        <m:bar>
                          <m:barPr>
                            <m:pos m:val="top"/>
                            <m:ctrlPr>
                              <a:rPr lang="en-US" b="0" i="1" smtClean="0">
                                <a:latin typeface="Cambria Math" panose="02040503050406030204" pitchFamily="18" charset="0"/>
                              </a:rPr>
                            </m:ctrlPr>
                          </m:barPr>
                          <m:e>
                            <m:r>
                              <a:rPr lang="en-US" b="0" i="1" smtClean="0">
                                <a:latin typeface="Cambria Math" panose="02040503050406030204" pitchFamily="18" charset="0"/>
                              </a:rPr>
                              <m:t>𝑥</m:t>
                            </m:r>
                          </m:e>
                        </m:bar>
                      </m:e>
                      <m:sub>
                        <m:r>
                          <a:rPr lang="en-US" b="0" i="1" smtClean="0">
                            <a:latin typeface="Cambria Math" panose="02040503050406030204" pitchFamily="18" charset="0"/>
                          </a:rPr>
                          <m:t>𝑐𝑜𝑛𝑡𝑟𝑜𝑙</m:t>
                        </m:r>
                      </m:sub>
                    </m:sSub>
                    <m:r>
                      <a:rPr lang="en-US" b="0" i="1" smtClean="0">
                        <a:latin typeface="Cambria Math" panose="02040503050406030204" pitchFamily="18" charset="0"/>
                      </a:rPr>
                      <m:t>=46→40.125−46=−5.875</m:t>
                    </m:r>
                  </m:oMath>
                </a14:m>
                <a:endParaRPr lang="en-US" b="0" dirty="0"/>
              </a:p>
              <a:p>
                <a:r>
                  <a:rPr lang="en-US" dirty="0"/>
                  <a:t>Music therapy seems to work</a:t>
                </a:r>
              </a:p>
            </p:txBody>
          </p:sp>
        </mc:Choice>
        <mc:Fallback xmlns="">
          <p:sp>
            <p:nvSpPr>
              <p:cNvPr id="3" name="Notes Placeholder 2"/>
              <p:cNvSpPr>
                <a:spLocks noGrp="1"/>
              </p:cNvSpPr>
              <p:nvPr>
                <p:ph type="body" idx="1"/>
              </p:nvPr>
            </p:nvSpPr>
            <p:spPr/>
            <p:txBody>
              <a:bodyPr/>
              <a:lstStyle/>
              <a:p>
                <a:r>
                  <a:rPr lang="en-US" b="0" i="0">
                    <a:latin typeface="Cambria Math" panose="02040503050406030204" pitchFamily="18" charset="0"/>
                  </a:rPr>
                  <a:t>¯𝑥_𝑡𝑟𝑒𝑎𝑡𝑚𝑒𝑛𝑡=0.97 𝑘𝑔;¯𝑥_𝑐𝑜𝑛𝑡𝑟𝑜𝑙=0.79 𝑘𝑔</a:t>
                </a:r>
                <a:endParaRPr lang="en-US" b="0" dirty="0"/>
              </a:p>
              <a:p>
                <a:r>
                  <a:rPr lang="en-US" b="0" i="0">
                    <a:latin typeface="Cambria Math" panose="02040503050406030204" pitchFamily="18" charset="0"/>
                  </a:rPr>
                  <a:t>0.97−0.79=0.18 𝑘𝑔</a:t>
                </a:r>
                <a:endParaRPr lang="en-US" dirty="0"/>
              </a:p>
              <a:p>
                <a:endParaRPr lang="en-US" dirty="0"/>
              </a:p>
              <a:p>
                <a:r>
                  <a:rPr lang="en-US" dirty="0"/>
                  <a:t>The dot plots are fairly symmetric so, the treatment group might do better than the control group.</a:t>
                </a:r>
              </a:p>
            </p:txBody>
          </p:sp>
        </mc:Fallback>
      </mc:AlternateContent>
      <p:sp>
        <p:nvSpPr>
          <p:cNvPr id="4" name="Slide Number Placeholder 3"/>
          <p:cNvSpPr>
            <a:spLocks noGrp="1"/>
          </p:cNvSpPr>
          <p:nvPr>
            <p:ph type="sldNum" sz="quarter" idx="5"/>
          </p:nvPr>
        </p:nvSpPr>
        <p:spPr/>
        <p:txBody>
          <a:bodyPr/>
          <a:lstStyle/>
          <a:p>
            <a:fld id="{D9193A6C-5D81-4ECB-8618-0B98F1F78B5F}" type="slidenum">
              <a:rPr lang="en-US" smtClean="0"/>
              <a:t>50</a:t>
            </a:fld>
            <a:endParaRPr lang="en-US"/>
          </a:p>
        </p:txBody>
      </p:sp>
    </p:spTree>
    <p:extLst>
      <p:ext uri="{BB962C8B-B14F-4D97-AF65-F5344CB8AC3E}">
        <p14:creationId xmlns:p14="http://schemas.microsoft.com/office/powerpoint/2010/main" val="2586966953"/>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After many </a:t>
            </a:r>
            <a:r>
              <a:rPr lang="en-US" dirty="0" err="1"/>
              <a:t>resamplings</a:t>
            </a:r>
            <a:r>
              <a:rPr lang="en-US" dirty="0"/>
              <a:t>, the experimental difference needs to be outside of the 95% of data around the mean. For 200 </a:t>
            </a:r>
            <a:r>
              <a:rPr lang="en-US" dirty="0" err="1"/>
              <a:t>resamplings</a:t>
            </a:r>
            <a:r>
              <a:rPr lang="en-US" dirty="0"/>
              <a:t>, the experimental difference should be in the 5 extreme points on either side of the histogram.</a:t>
            </a:r>
          </a:p>
        </p:txBody>
      </p:sp>
      <p:sp>
        <p:nvSpPr>
          <p:cNvPr id="4" name="Slide Number Placeholder 3"/>
          <p:cNvSpPr>
            <a:spLocks noGrp="1"/>
          </p:cNvSpPr>
          <p:nvPr>
            <p:ph type="sldNum" sz="quarter" idx="5"/>
          </p:nvPr>
        </p:nvSpPr>
        <p:spPr/>
        <p:txBody>
          <a:bodyPr/>
          <a:lstStyle/>
          <a:p>
            <a:fld id="{D9193A6C-5D81-4ECB-8618-0B98F1F78B5F}" type="slidenum">
              <a:rPr lang="en-US" smtClean="0"/>
              <a:t>51</a:t>
            </a:fld>
            <a:endParaRPr lang="en-US"/>
          </a:p>
        </p:txBody>
      </p:sp>
    </p:spTree>
    <p:extLst>
      <p:ext uri="{BB962C8B-B14F-4D97-AF65-F5344CB8AC3E}">
        <p14:creationId xmlns:p14="http://schemas.microsoft.com/office/powerpoint/2010/main" val="53043124"/>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Notes Placeholder 2"/>
              <p:cNvSpPr>
                <a:spLocks noGrp="1"/>
              </p:cNvSpPr>
              <p:nvPr>
                <p:ph type="body" idx="1"/>
              </p:nvPr>
            </p:nvSpPr>
            <p:spPr/>
            <p:txBody>
              <a:bodyPr/>
              <a:lstStyle/>
              <a:p>
                <a:r>
                  <a:rPr lang="en-US" dirty="0"/>
                  <a:t>Randomly assign the 20 numbers to the two groups</a:t>
                </a:r>
              </a:p>
              <a:p>
                <a:r>
                  <a:rPr lang="en-US" dirty="0"/>
                  <a:t>Find the means of each group</a:t>
                </a:r>
              </a:p>
              <a:p>
                <a:r>
                  <a:rPr lang="en-US" dirty="0"/>
                  <a:t>Find </a:t>
                </a:r>
                <a14:m>
                  <m:oMath xmlns:m="http://schemas.openxmlformats.org/officeDocument/2006/math">
                    <m:sSub>
                      <m:sSubPr>
                        <m:ctrlPr>
                          <a:rPr lang="en-US" b="0" i="1" smtClean="0">
                            <a:latin typeface="Cambria Math" panose="02040503050406030204" pitchFamily="18" charset="0"/>
                          </a:rPr>
                        </m:ctrlPr>
                      </m:sSubPr>
                      <m:e>
                        <m:bar>
                          <m:barPr>
                            <m:pos m:val="top"/>
                            <m:ctrlPr>
                              <a:rPr lang="en-US" b="0" i="1" smtClean="0">
                                <a:latin typeface="Cambria Math" panose="02040503050406030204" pitchFamily="18" charset="0"/>
                              </a:rPr>
                            </m:ctrlPr>
                          </m:barPr>
                          <m:e>
                            <m:r>
                              <a:rPr lang="en-US" b="0" i="1" smtClean="0">
                                <a:latin typeface="Cambria Math" panose="02040503050406030204" pitchFamily="18" charset="0"/>
                              </a:rPr>
                              <m:t>𝑥</m:t>
                            </m:r>
                          </m:e>
                        </m:bar>
                      </m:e>
                      <m:sub>
                        <m:r>
                          <a:rPr lang="en-US" b="0" i="1" smtClean="0">
                            <a:latin typeface="Cambria Math" panose="02040503050406030204" pitchFamily="18" charset="0"/>
                          </a:rPr>
                          <m:t>𝑡𝑟𝑒𝑎𝑡𝑚𝑒𝑛𝑡</m:t>
                        </m:r>
                      </m:sub>
                    </m:sSub>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bar>
                          <m:barPr>
                            <m:pos m:val="top"/>
                            <m:ctrlPr>
                              <a:rPr lang="en-US" b="0" i="1" smtClean="0">
                                <a:latin typeface="Cambria Math" panose="02040503050406030204" pitchFamily="18" charset="0"/>
                              </a:rPr>
                            </m:ctrlPr>
                          </m:barPr>
                          <m:e>
                            <m:r>
                              <a:rPr lang="en-US" b="0" i="1" smtClean="0">
                                <a:latin typeface="Cambria Math" panose="02040503050406030204" pitchFamily="18" charset="0"/>
                              </a:rPr>
                              <m:t>𝑥</m:t>
                            </m:r>
                          </m:e>
                        </m:bar>
                      </m:e>
                      <m:sub>
                        <m:r>
                          <a:rPr lang="en-US" b="0" i="1" smtClean="0">
                            <a:latin typeface="Cambria Math" panose="02040503050406030204" pitchFamily="18" charset="0"/>
                          </a:rPr>
                          <m:t>𝑐𝑜𝑛𝑡𝑟𝑜𝑙</m:t>
                        </m:r>
                      </m:sub>
                    </m:sSub>
                  </m:oMath>
                </a14:m>
                <a:endParaRPr lang="en-US" dirty="0"/>
              </a:p>
              <a:p>
                <a:r>
                  <a:rPr lang="en-US" dirty="0"/>
                  <a:t>See how different it is from the previous example (0.18 kg)</a:t>
                </a:r>
              </a:p>
              <a:p>
                <a:endParaRPr lang="en-US" dirty="0"/>
              </a:p>
              <a:p>
                <a:r>
                  <a:rPr lang="en-US" dirty="0"/>
                  <a:t>#3 </a:t>
                </a:r>
                <a:r>
                  <a:rPr lang="en-US" i="1" dirty="0"/>
                  <a:t>Sample</a:t>
                </a:r>
                <a:r>
                  <a:rPr lang="en-US" i="0" dirty="0"/>
                  <a:t>: −1.75 (very different)</a:t>
                </a:r>
                <a:endParaRPr lang="en-US" dirty="0"/>
              </a:p>
            </p:txBody>
          </p:sp>
        </mc:Choice>
        <mc:Fallback xmlns="">
          <p:sp>
            <p:nvSpPr>
              <p:cNvPr id="3" name="Notes Placeholder 2"/>
              <p:cNvSpPr>
                <a:spLocks noGrp="1"/>
              </p:cNvSpPr>
              <p:nvPr>
                <p:ph type="body" idx="1"/>
              </p:nvPr>
            </p:nvSpPr>
            <p:spPr/>
            <p:txBody>
              <a:bodyPr/>
              <a:lstStyle/>
              <a:p>
                <a:r>
                  <a:rPr lang="en-US" dirty="0"/>
                  <a:t>Randomly assign the 20 numbers to the two groups</a:t>
                </a:r>
              </a:p>
              <a:p>
                <a:r>
                  <a:rPr lang="en-US" dirty="0"/>
                  <a:t>Find the means of each group</a:t>
                </a:r>
              </a:p>
              <a:p>
                <a:r>
                  <a:rPr lang="en-US" dirty="0"/>
                  <a:t>Find </a:t>
                </a:r>
                <a:r>
                  <a:rPr lang="en-US" b="0" i="0">
                    <a:latin typeface="Cambria Math" panose="02040503050406030204" pitchFamily="18" charset="0"/>
                  </a:rPr>
                  <a:t>¯𝑥_𝑡𝑟𝑒𝑎𝑡𝑚𝑒𝑛𝑡−¯𝑥_𝑐𝑜𝑛𝑡𝑟𝑜𝑙</a:t>
                </a:r>
                <a:endParaRPr lang="en-US" dirty="0"/>
              </a:p>
              <a:p>
                <a:r>
                  <a:rPr lang="en-US" dirty="0"/>
                  <a:t>See how different it is from the previous example (0.18 kg)</a:t>
                </a:r>
              </a:p>
            </p:txBody>
          </p:sp>
        </mc:Fallback>
      </mc:AlternateContent>
      <p:sp>
        <p:nvSpPr>
          <p:cNvPr id="4" name="Slide Number Placeholder 3"/>
          <p:cNvSpPr>
            <a:spLocks noGrp="1"/>
          </p:cNvSpPr>
          <p:nvPr>
            <p:ph type="sldNum" sz="quarter" idx="5"/>
          </p:nvPr>
        </p:nvSpPr>
        <p:spPr/>
        <p:txBody>
          <a:bodyPr/>
          <a:lstStyle/>
          <a:p>
            <a:fld id="{D9193A6C-5D81-4ECB-8618-0B98F1F78B5F}" type="slidenum">
              <a:rPr lang="en-US" smtClean="0"/>
              <a:t>52</a:t>
            </a:fld>
            <a:endParaRPr lang="en-US"/>
          </a:p>
        </p:txBody>
      </p:sp>
    </p:spTree>
    <p:extLst>
      <p:ext uri="{BB962C8B-B14F-4D97-AF65-F5344CB8AC3E}">
        <p14:creationId xmlns:p14="http://schemas.microsoft.com/office/powerpoint/2010/main" val="2684928298"/>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95% of data is between 2 standard deviations from the mean</a:t>
            </a:r>
          </a:p>
          <a:p>
            <a:r>
              <a:rPr lang="en-US" dirty="0"/>
              <a:t>95% of 200 is 190, so the 5 points on each side are outside of the 95%</a:t>
            </a:r>
          </a:p>
          <a:p>
            <a:r>
              <a:rPr lang="en-US" dirty="0"/>
              <a:t>0.18 is not one of the 5 points on either end, so it is not statistically significant</a:t>
            </a:r>
          </a:p>
          <a:p>
            <a:endParaRPr lang="en-US" dirty="0"/>
          </a:p>
          <a:p>
            <a:r>
              <a:rPr lang="en-US" dirty="0"/>
              <a:t>#5: The difference found in #1 was −5.875 which is way to the left of the rest of the data, so it is significant and music therapy affects anxiety.</a:t>
            </a:r>
          </a:p>
        </p:txBody>
      </p:sp>
      <p:sp>
        <p:nvSpPr>
          <p:cNvPr id="4" name="Slide Number Placeholder 3"/>
          <p:cNvSpPr>
            <a:spLocks noGrp="1"/>
          </p:cNvSpPr>
          <p:nvPr>
            <p:ph type="sldNum" sz="quarter" idx="5"/>
          </p:nvPr>
        </p:nvSpPr>
        <p:spPr/>
        <p:txBody>
          <a:bodyPr/>
          <a:lstStyle/>
          <a:p>
            <a:fld id="{D9193A6C-5D81-4ECB-8618-0B98F1F78B5F}" type="slidenum">
              <a:rPr lang="en-US" smtClean="0"/>
              <a:t>53</a:t>
            </a:fld>
            <a:endParaRPr lang="en-US"/>
          </a:p>
        </p:txBody>
      </p:sp>
    </p:spTree>
    <p:extLst>
      <p:ext uri="{BB962C8B-B14F-4D97-AF65-F5344CB8AC3E}">
        <p14:creationId xmlns:p14="http://schemas.microsoft.com/office/powerpoint/2010/main" val="84273795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3225" y="731838"/>
            <a:ext cx="6508750" cy="3660775"/>
          </a:xfrm>
        </p:spPr>
      </p:sp>
      <mc:AlternateContent xmlns:mc="http://schemas.openxmlformats.org/markup-compatibility/2006" xmlns:a14="http://schemas.microsoft.com/office/drawing/2010/main">
        <mc:Choice Requires="a14">
          <p:sp>
            <p:nvSpPr>
              <p:cNvPr id="3" name="Notes Placeholder 2"/>
              <p:cNvSpPr>
                <a:spLocks noGrp="1"/>
              </p:cNvSpPr>
              <p:nvPr>
                <p:ph type="body" idx="1"/>
              </p:nvPr>
            </p:nvSpPr>
            <p:spPr/>
            <p:txBody>
              <a:bodyPr/>
              <a:lstStyle/>
              <a:p>
                <a:r>
                  <a:rPr lang="en-US" dirty="0"/>
                  <a:t>Put the numbers in order 3, 5, 5, 7, 8, 10</a:t>
                </a:r>
              </a:p>
              <a:p>
                <a:r>
                  <a:rPr lang="en-US" dirty="0"/>
                  <a:t>Mean</a:t>
                </a:r>
                <a:r>
                  <a:rPr lang="en-US" baseline="0" dirty="0"/>
                  <a:t> = </a:t>
                </a:r>
                <a14:m>
                  <m:oMath xmlns:m="http://schemas.openxmlformats.org/officeDocument/2006/math">
                    <m:f>
                      <m:fPr>
                        <m:ctrlPr>
                          <a:rPr lang="en-US" b="0" i="1" baseline="0" smtClean="0">
                            <a:latin typeface="Cambria Math" panose="02040503050406030204" pitchFamily="18" charset="0"/>
                          </a:rPr>
                        </m:ctrlPr>
                      </m:fPr>
                      <m:num>
                        <m:r>
                          <a:rPr lang="en-US" b="0" i="1" baseline="0" smtClean="0">
                            <a:latin typeface="Cambria Math" panose="02040503050406030204" pitchFamily="18" charset="0"/>
                          </a:rPr>
                          <m:t>3+5+5+7+8+10</m:t>
                        </m:r>
                      </m:num>
                      <m:den>
                        <m:r>
                          <a:rPr lang="en-US" b="0" i="1" baseline="0" smtClean="0">
                            <a:latin typeface="Cambria Math" panose="02040503050406030204" pitchFamily="18" charset="0"/>
                          </a:rPr>
                          <m:t>6</m:t>
                        </m:r>
                      </m:den>
                    </m:f>
                    <m:r>
                      <a:rPr lang="en-US" b="0" i="1" baseline="0" smtClean="0">
                        <a:latin typeface="Cambria Math" panose="02040503050406030204" pitchFamily="18" charset="0"/>
                      </a:rPr>
                      <m:t>=6.33</m:t>
                    </m:r>
                  </m:oMath>
                </a14:m>
                <a:endParaRPr lang="en-US" baseline="0" dirty="0"/>
              </a:p>
              <a:p>
                <a:r>
                  <a:rPr lang="en-US" baseline="0" dirty="0"/>
                  <a:t>Median = average of two middle numbers = </a:t>
                </a:r>
                <a14:m>
                  <m:oMath xmlns:m="http://schemas.openxmlformats.org/officeDocument/2006/math">
                    <m:f>
                      <m:fPr>
                        <m:ctrlPr>
                          <a:rPr lang="en-US" b="0" i="1" baseline="0" smtClean="0">
                            <a:latin typeface="Cambria Math" panose="02040503050406030204" pitchFamily="18" charset="0"/>
                          </a:rPr>
                        </m:ctrlPr>
                      </m:fPr>
                      <m:num>
                        <m:r>
                          <a:rPr lang="en-US" b="0" i="1" baseline="0" smtClean="0">
                            <a:latin typeface="Cambria Math" panose="02040503050406030204" pitchFamily="18" charset="0"/>
                          </a:rPr>
                          <m:t>5+7</m:t>
                        </m:r>
                      </m:num>
                      <m:den>
                        <m:r>
                          <a:rPr lang="en-US" b="0" i="1" baseline="0" smtClean="0">
                            <a:latin typeface="Cambria Math" panose="02040503050406030204" pitchFamily="18" charset="0"/>
                          </a:rPr>
                          <m:t>2</m:t>
                        </m:r>
                      </m:den>
                    </m:f>
                    <m:r>
                      <a:rPr lang="en-US" b="0" i="1" baseline="0" smtClean="0">
                        <a:latin typeface="Cambria Math" panose="02040503050406030204" pitchFamily="18" charset="0"/>
                      </a:rPr>
                      <m:t>=6</m:t>
                    </m:r>
                  </m:oMath>
                </a14:m>
                <a:endParaRPr lang="en-US" baseline="0" dirty="0"/>
              </a:p>
              <a:p>
                <a:r>
                  <a:rPr lang="en-US" baseline="0" dirty="0"/>
                  <a:t>Mode = 5</a:t>
                </a:r>
              </a:p>
            </p:txBody>
          </p:sp>
        </mc:Choice>
        <mc:Fallback xmlns="">
          <p:sp>
            <p:nvSpPr>
              <p:cNvPr id="3" name="Notes Placeholder 2"/>
              <p:cNvSpPr>
                <a:spLocks noGrp="1"/>
              </p:cNvSpPr>
              <p:nvPr>
                <p:ph type="body" idx="1"/>
              </p:nvPr>
            </p:nvSpPr>
            <p:spPr/>
            <p:txBody>
              <a:bodyPr/>
              <a:lstStyle/>
              <a:p>
                <a:r>
                  <a:rPr lang="en-US" dirty="0" smtClean="0"/>
                  <a:t>Put the numbers in order 3, 5, 5, 7, 8, 10</a:t>
                </a:r>
              </a:p>
              <a:p>
                <a:r>
                  <a:rPr lang="en-US" dirty="0" smtClean="0"/>
                  <a:t>Mean</a:t>
                </a:r>
                <a:r>
                  <a:rPr lang="en-US" baseline="0" dirty="0" smtClean="0"/>
                  <a:t> </a:t>
                </a:r>
                <a:r>
                  <a:rPr lang="en-US" baseline="0" dirty="0" smtClean="0"/>
                  <a:t>= </a:t>
                </a:r>
                <a:r>
                  <a:rPr lang="en-US" b="0" i="0" baseline="0" smtClean="0">
                    <a:latin typeface="Cambria Math" panose="02040503050406030204" pitchFamily="18" charset="0"/>
                  </a:rPr>
                  <a:t>(3+5+5+7+8+10)/6=6.33</a:t>
                </a:r>
                <a:endParaRPr lang="en-US" baseline="0" dirty="0" smtClean="0"/>
              </a:p>
              <a:p>
                <a:r>
                  <a:rPr lang="en-US" baseline="0" dirty="0" smtClean="0"/>
                  <a:t>Median = </a:t>
                </a:r>
                <a:r>
                  <a:rPr lang="en-US" baseline="0" dirty="0" smtClean="0"/>
                  <a:t>average of two middle numbers = </a:t>
                </a:r>
                <a:r>
                  <a:rPr lang="en-US" b="0" i="0" baseline="0" smtClean="0">
                    <a:latin typeface="Cambria Math" panose="02040503050406030204" pitchFamily="18" charset="0"/>
                  </a:rPr>
                  <a:t>(5+7)/2=6</a:t>
                </a:r>
                <a:endParaRPr lang="en-US" baseline="0" dirty="0" smtClean="0"/>
              </a:p>
              <a:p>
                <a:r>
                  <a:rPr lang="en-US" baseline="0" dirty="0" smtClean="0"/>
                  <a:t>Mode = </a:t>
                </a:r>
                <a:r>
                  <a:rPr lang="en-US" baseline="0" dirty="0" smtClean="0"/>
                  <a:t>5</a:t>
                </a:r>
                <a:endParaRPr lang="en-US" baseline="0" dirty="0" smtClean="0"/>
              </a:p>
            </p:txBody>
          </p:sp>
        </mc:Fallback>
      </mc:AlternateContent>
      <p:sp>
        <p:nvSpPr>
          <p:cNvPr id="4" name="Slide Number Placeholder 3"/>
          <p:cNvSpPr>
            <a:spLocks noGrp="1"/>
          </p:cNvSpPr>
          <p:nvPr>
            <p:ph type="sldNum" sz="quarter" idx="10"/>
          </p:nvPr>
        </p:nvSpPr>
        <p:spPr/>
        <p:txBody>
          <a:bodyPr/>
          <a:lstStyle/>
          <a:p>
            <a:fld id="{70D98E26-81BB-4BC4-8EAA-98BF63586D57}" type="slidenum">
              <a:rPr lang="en-US" smtClean="0"/>
              <a:t>6</a:t>
            </a:fld>
            <a:endParaRPr lang="en-US"/>
          </a:p>
        </p:txBody>
      </p:sp>
    </p:spTree>
    <p:extLst>
      <p:ext uri="{BB962C8B-B14F-4D97-AF65-F5344CB8AC3E}">
        <p14:creationId xmlns:p14="http://schemas.microsoft.com/office/powerpoint/2010/main" val="329184987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3225" y="731838"/>
            <a:ext cx="6508750" cy="3660775"/>
          </a:xfrm>
        </p:spPr>
      </p:sp>
      <p:sp>
        <p:nvSpPr>
          <p:cNvPr id="3" name="Notes Placeholder 2"/>
          <p:cNvSpPr>
            <a:spLocks noGrp="1"/>
          </p:cNvSpPr>
          <p:nvPr>
            <p:ph type="body" idx="1"/>
          </p:nvPr>
        </p:nvSpPr>
        <p:spPr/>
        <p:txBody>
          <a:bodyPr/>
          <a:lstStyle/>
          <a:p>
            <a:r>
              <a:rPr lang="en-US" dirty="0"/>
              <a:t>32-14=18</a:t>
            </a:r>
          </a:p>
          <a:p>
            <a:endParaRPr lang="en-US" dirty="0"/>
          </a:p>
          <a:p>
            <a:r>
              <a:rPr lang="en-US" dirty="0"/>
              <a:t>23-8=15</a:t>
            </a:r>
          </a:p>
        </p:txBody>
      </p:sp>
      <p:sp>
        <p:nvSpPr>
          <p:cNvPr id="4" name="Slide Number Placeholder 3"/>
          <p:cNvSpPr>
            <a:spLocks noGrp="1"/>
          </p:cNvSpPr>
          <p:nvPr>
            <p:ph type="sldNum" sz="quarter" idx="10"/>
          </p:nvPr>
        </p:nvSpPr>
        <p:spPr/>
        <p:txBody>
          <a:bodyPr/>
          <a:lstStyle/>
          <a:p>
            <a:fld id="{70D98E26-81BB-4BC4-8EAA-98BF63586D57}" type="slidenum">
              <a:rPr lang="en-US" smtClean="0"/>
              <a:t>7</a:t>
            </a:fld>
            <a:endParaRPr lang="en-US"/>
          </a:p>
        </p:txBody>
      </p:sp>
    </p:spTree>
    <p:extLst>
      <p:ext uri="{BB962C8B-B14F-4D97-AF65-F5344CB8AC3E}">
        <p14:creationId xmlns:p14="http://schemas.microsoft.com/office/powerpoint/2010/main" val="48463527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3225" y="731838"/>
            <a:ext cx="6508750" cy="3660775"/>
          </a:xfrm>
        </p:spPr>
      </p:sp>
      <mc:AlternateContent xmlns:mc="http://schemas.openxmlformats.org/markup-compatibility/2006" xmlns:a14="http://schemas.microsoft.com/office/drawing/2010/main">
        <mc:Choice Requires="a14">
          <p:sp>
            <p:nvSpPr>
              <p:cNvPr id="3" name="Notes Placeholder 2"/>
              <p:cNvSpPr>
                <a:spLocks noGrp="1"/>
              </p:cNvSpPr>
              <p:nvPr>
                <p:ph type="body" idx="1"/>
              </p:nvPr>
            </p:nvSpPr>
            <p:spPr/>
            <p:txBody>
              <a:bodyPr/>
              <a:lstStyle/>
              <a:p>
                <a14:m>
                  <m:oMath xmlns:m="http://schemas.openxmlformats.org/officeDocument/2006/math">
                    <m:r>
                      <a:rPr lang="en-US" sz="1300" i="1">
                        <a:latin typeface="Cambria Math"/>
                        <a:ea typeface="Cambria Math"/>
                      </a:rPr>
                      <m:t>𝜎</m:t>
                    </m:r>
                  </m:oMath>
                </a14:m>
                <a:r>
                  <a:rPr lang="en-US" dirty="0"/>
                  <a:t>=4.59</a:t>
                </a:r>
              </a:p>
            </p:txBody>
          </p:sp>
        </mc:Choice>
        <mc:Fallback xmlns="">
          <p:sp>
            <p:nvSpPr>
              <p:cNvPr id="3" name="Notes Placeholder 2"/>
              <p:cNvSpPr>
                <a:spLocks noGrp="1"/>
              </p:cNvSpPr>
              <p:nvPr>
                <p:ph type="body" idx="1"/>
              </p:nvPr>
            </p:nvSpPr>
            <p:spPr/>
            <p:txBody>
              <a:bodyPr/>
              <a:lstStyle/>
              <a:p>
                <a:pPr/>
                <a:r>
                  <a:rPr lang="en-US" sz="1200" i="0" smtClean="0">
                    <a:latin typeface="Cambria Math"/>
                    <a:ea typeface="Cambria Math"/>
                  </a:rPr>
                  <a:t>𝜎</a:t>
                </a:r>
                <a:r>
                  <a:rPr lang="en-US" dirty="0" smtClean="0"/>
                  <a:t>=4.59</a:t>
                </a:r>
                <a:endParaRPr lang="en-US" dirty="0"/>
              </a:p>
            </p:txBody>
          </p:sp>
        </mc:Fallback>
      </mc:AlternateContent>
      <p:sp>
        <p:nvSpPr>
          <p:cNvPr id="4" name="Slide Number Placeholder 3"/>
          <p:cNvSpPr>
            <a:spLocks noGrp="1"/>
          </p:cNvSpPr>
          <p:nvPr>
            <p:ph type="sldNum" sz="quarter" idx="10"/>
          </p:nvPr>
        </p:nvSpPr>
        <p:spPr/>
        <p:txBody>
          <a:bodyPr/>
          <a:lstStyle/>
          <a:p>
            <a:fld id="{70D98E26-81BB-4BC4-8EAA-98BF63586D57}" type="slidenum">
              <a:rPr lang="en-US" smtClean="0"/>
              <a:t>8</a:t>
            </a:fld>
            <a:endParaRPr lang="en-US"/>
          </a:p>
        </p:txBody>
      </p:sp>
    </p:spTree>
    <p:extLst>
      <p:ext uri="{BB962C8B-B14F-4D97-AF65-F5344CB8AC3E}">
        <p14:creationId xmlns:p14="http://schemas.microsoft.com/office/powerpoint/2010/main" val="287508153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9193A6C-5D81-4ECB-8618-0B98F1F78B5F}" type="slidenum">
              <a:rPr lang="en-US" smtClean="0"/>
              <a:t>9</a:t>
            </a:fld>
            <a:endParaRPr lang="en-US"/>
          </a:p>
        </p:txBody>
      </p:sp>
    </p:spTree>
    <p:extLst>
      <p:ext uri="{BB962C8B-B14F-4D97-AF65-F5344CB8AC3E}">
        <p14:creationId xmlns:p14="http://schemas.microsoft.com/office/powerpoint/2010/main" val="277726582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20"/>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scene3d>
              <a:camera prst="orthographicFront"/>
              <a:lightRig rig="soft" dir="tl">
                <a:rot lat="0" lon="0" rev="0"/>
              </a:lightRig>
            </a:scene3d>
            <a:sp3d contourW="25400" prstMaterial="matte">
              <a:bevelT w="25400" h="55880" prst="artDeco"/>
              <a:contourClr>
                <a:schemeClr val="accent2">
                  <a:tint val="20000"/>
                </a:schemeClr>
              </a:contourClr>
            </a:sp3d>
          </a:bodyPr>
          <a:lstStyle>
            <a:lvl1pPr marL="0" indent="0" algn="ctr">
              <a:buNone/>
              <a:defRPr b="1" cap="none" spc="50">
                <a:ln w="11430"/>
                <a:solidFill>
                  <a:schemeClr val="bg2"/>
                </a:solidFill>
                <a:effectLst>
                  <a:outerShdw blurRad="76200" dist="50800" dir="5400000" algn="tl" rotWithShape="0">
                    <a:srgbClr val="000000">
                      <a:alpha val="65000"/>
                    </a:srgbClr>
                  </a:outerShdw>
                </a:effectLst>
              </a:defRPr>
            </a:lvl1pPr>
            <a:lvl2pPr marL="457189" indent="0" algn="ctr">
              <a:buNone/>
              <a:defRPr>
                <a:solidFill>
                  <a:schemeClr val="tx1">
                    <a:tint val="75000"/>
                  </a:schemeClr>
                </a:solidFill>
              </a:defRPr>
            </a:lvl2pPr>
            <a:lvl3pPr marL="914378" indent="0" algn="ctr">
              <a:buNone/>
              <a:defRPr>
                <a:solidFill>
                  <a:schemeClr val="tx1">
                    <a:tint val="75000"/>
                  </a:schemeClr>
                </a:solidFill>
              </a:defRPr>
            </a:lvl3pPr>
            <a:lvl4pPr marL="1371566" indent="0" algn="ctr">
              <a:buNone/>
              <a:defRPr>
                <a:solidFill>
                  <a:schemeClr val="tx1">
                    <a:tint val="75000"/>
                  </a:schemeClr>
                </a:solidFill>
              </a:defRPr>
            </a:lvl4pPr>
            <a:lvl5pPr marL="1828754" indent="0" algn="ctr">
              <a:buNone/>
              <a:defRPr>
                <a:solidFill>
                  <a:schemeClr val="tx1">
                    <a:tint val="75000"/>
                  </a:schemeClr>
                </a:solidFill>
              </a:defRPr>
            </a:lvl5pPr>
            <a:lvl6pPr marL="2285943" indent="0" algn="ctr">
              <a:buNone/>
              <a:defRPr>
                <a:solidFill>
                  <a:schemeClr val="tx1">
                    <a:tint val="75000"/>
                  </a:schemeClr>
                </a:solidFill>
              </a:defRPr>
            </a:lvl6pPr>
            <a:lvl7pPr marL="2743132" indent="0" algn="ctr">
              <a:buNone/>
              <a:defRPr>
                <a:solidFill>
                  <a:schemeClr val="tx1">
                    <a:tint val="75000"/>
                  </a:schemeClr>
                </a:solidFill>
              </a:defRPr>
            </a:lvl7pPr>
            <a:lvl8pPr marL="3200320" indent="0" algn="ctr">
              <a:buNone/>
              <a:defRPr>
                <a:solidFill>
                  <a:schemeClr val="tx1">
                    <a:tint val="75000"/>
                  </a:schemeClr>
                </a:solidFill>
              </a:defRPr>
            </a:lvl8pPr>
            <a:lvl9pPr marL="3657509"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724E3B14-13EF-4594-B956-23D5C3CD57B8}" type="datetimeFigureOut">
              <a:rPr lang="en-US" smtClean="0"/>
              <a:t>3/15/2023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52B9FC8-B648-4042-84BF-2402F4F424E2}" type="slidenum">
              <a:rPr lang="en-US" smtClean="0"/>
              <a:t>‹#›</a:t>
            </a:fld>
            <a:endParaRPr lang="en-US"/>
          </a:p>
        </p:txBody>
      </p:sp>
    </p:spTree>
    <p:extLst>
      <p:ext uri="{BB962C8B-B14F-4D97-AF65-F5344CB8AC3E}">
        <p14:creationId xmlns:p14="http://schemas.microsoft.com/office/powerpoint/2010/main" val="348182248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bg>
      <p:bgRef idx="1001">
        <a:schemeClr val="bg1"/>
      </p:bgRef>
    </p:bg>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66855FB3-4DEF-4167-866D-C62EBDB14D29}"/>
              </a:ext>
            </a:extLst>
          </p:cNvPr>
          <p:cNvPicPr>
            <a:picLocks noChangeAspect="1" noChangeArrowheads="1"/>
          </p:cNvPicPr>
          <p:nvPr userDrawn="1"/>
        </p:nvPicPr>
        <p:blipFill rotWithShape="1">
          <a:blip r:embed="rId2">
            <a:extLst>
              <a:ext uri="{28A0092B-C50C-407E-A947-70E740481C1C}">
                <a14:useLocalDpi xmlns:a14="http://schemas.microsoft.com/office/drawing/2010/main" val="0"/>
              </a:ext>
            </a:extLst>
          </a:blip>
          <a:srcRect l="16172"/>
          <a:stretch/>
        </p:blipFill>
        <p:spPr bwMode="auto">
          <a:xfrm>
            <a:off x="0" y="4171951"/>
            <a:ext cx="1445228" cy="971551"/>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24E3B14-13EF-4594-B956-23D5C3CD57B8}" type="datetimeFigureOut">
              <a:rPr lang="en-US" smtClean="0"/>
              <a:t>3/15/2023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52B9FC8-B648-4042-84BF-2402F4F424E2}" type="slidenum">
              <a:rPr lang="en-US" smtClean="0"/>
              <a:t>‹#›</a:t>
            </a:fld>
            <a:endParaRPr lang="en-US"/>
          </a:p>
        </p:txBody>
      </p:sp>
      <p:sp>
        <p:nvSpPr>
          <p:cNvPr id="11" name="Freeform 10"/>
          <p:cNvSpPr/>
          <p:nvPr/>
        </p:nvSpPr>
        <p:spPr>
          <a:xfrm>
            <a:off x="35513" y="1065321"/>
            <a:ext cx="8851037" cy="133484"/>
          </a:xfrm>
          <a:custGeom>
            <a:avLst/>
            <a:gdLst>
              <a:gd name="connsiteX0" fmla="*/ 0 w 8851037"/>
              <a:gd name="connsiteY0" fmla="*/ 159798 h 177978"/>
              <a:gd name="connsiteX1" fmla="*/ 1020932 w 8851037"/>
              <a:gd name="connsiteY1" fmla="*/ 8878 h 177978"/>
              <a:gd name="connsiteX2" fmla="*/ 2068497 w 8851037"/>
              <a:gd name="connsiteY2" fmla="*/ 177554 h 177978"/>
              <a:gd name="connsiteX3" fmla="*/ 3160450 w 8851037"/>
              <a:gd name="connsiteY3" fmla="*/ 0 h 177978"/>
              <a:gd name="connsiteX4" fmla="*/ 4030462 w 8851037"/>
              <a:gd name="connsiteY4" fmla="*/ 177554 h 177978"/>
              <a:gd name="connsiteX5" fmla="*/ 4953739 w 8851037"/>
              <a:gd name="connsiteY5" fmla="*/ 0 h 177978"/>
              <a:gd name="connsiteX6" fmla="*/ 5681708 w 8851037"/>
              <a:gd name="connsiteY6" fmla="*/ 177554 h 177978"/>
              <a:gd name="connsiteX7" fmla="*/ 6436310 w 8851037"/>
              <a:gd name="connsiteY7" fmla="*/ 0 h 177978"/>
              <a:gd name="connsiteX8" fmla="*/ 7155402 w 8851037"/>
              <a:gd name="connsiteY8" fmla="*/ 177554 h 177978"/>
              <a:gd name="connsiteX9" fmla="*/ 7910004 w 8851037"/>
              <a:gd name="connsiteY9" fmla="*/ 0 h 177978"/>
              <a:gd name="connsiteX10" fmla="*/ 8504807 w 8851037"/>
              <a:gd name="connsiteY10" fmla="*/ 177554 h 177978"/>
              <a:gd name="connsiteX11" fmla="*/ 8851037 w 8851037"/>
              <a:gd name="connsiteY11" fmla="*/ 53266 h 177978"/>
              <a:gd name="connsiteX12" fmla="*/ 8851037 w 8851037"/>
              <a:gd name="connsiteY12" fmla="*/ 53266 h 1779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8851037" h="177978">
                <a:moveTo>
                  <a:pt x="0" y="159798"/>
                </a:moveTo>
                <a:cubicBezTo>
                  <a:pt x="338091" y="82858"/>
                  <a:pt x="676183" y="5919"/>
                  <a:pt x="1020932" y="8878"/>
                </a:cubicBezTo>
                <a:cubicBezTo>
                  <a:pt x="1365681" y="11837"/>
                  <a:pt x="1711911" y="179034"/>
                  <a:pt x="2068497" y="177554"/>
                </a:cubicBezTo>
                <a:cubicBezTo>
                  <a:pt x="2425083" y="176074"/>
                  <a:pt x="2833456" y="0"/>
                  <a:pt x="3160450" y="0"/>
                </a:cubicBezTo>
                <a:cubicBezTo>
                  <a:pt x="3487444" y="0"/>
                  <a:pt x="3731581" y="177554"/>
                  <a:pt x="4030462" y="177554"/>
                </a:cubicBezTo>
                <a:cubicBezTo>
                  <a:pt x="4329343" y="177554"/>
                  <a:pt x="4678531" y="0"/>
                  <a:pt x="4953739" y="0"/>
                </a:cubicBezTo>
                <a:cubicBezTo>
                  <a:pt x="5228947" y="0"/>
                  <a:pt x="5434613" y="177554"/>
                  <a:pt x="5681708" y="177554"/>
                </a:cubicBezTo>
                <a:cubicBezTo>
                  <a:pt x="5928803" y="177554"/>
                  <a:pt x="6190694" y="0"/>
                  <a:pt x="6436310" y="0"/>
                </a:cubicBezTo>
                <a:cubicBezTo>
                  <a:pt x="6681926" y="0"/>
                  <a:pt x="6909786" y="177554"/>
                  <a:pt x="7155402" y="177554"/>
                </a:cubicBezTo>
                <a:cubicBezTo>
                  <a:pt x="7401018" y="177554"/>
                  <a:pt x="7685103" y="0"/>
                  <a:pt x="7910004" y="0"/>
                </a:cubicBezTo>
                <a:cubicBezTo>
                  <a:pt x="8134905" y="0"/>
                  <a:pt x="8347968" y="168676"/>
                  <a:pt x="8504807" y="177554"/>
                </a:cubicBezTo>
                <a:cubicBezTo>
                  <a:pt x="8661646" y="186432"/>
                  <a:pt x="8851037" y="53266"/>
                  <a:pt x="8851037" y="53266"/>
                </a:cubicBezTo>
                <a:lnTo>
                  <a:pt x="8851037" y="53266"/>
                </a:lnTo>
              </a:path>
            </a:pathLst>
          </a:custGeom>
          <a:ln w="38100">
            <a:solidFill>
              <a:srgbClr val="C00000"/>
            </a:solidFill>
            <a:prstDash val="sysDash"/>
            <a:headEnd type="none" w="med" len="med"/>
            <a:tailEnd type="arrow"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800"/>
          </a:p>
        </p:txBody>
      </p:sp>
    </p:spTree>
    <p:extLst>
      <p:ext uri="{BB962C8B-B14F-4D97-AF65-F5344CB8AC3E}">
        <p14:creationId xmlns:p14="http://schemas.microsoft.com/office/powerpoint/2010/main" val="3692804412"/>
      </p:ext>
    </p:extLst>
  </p:cSld>
  <p:clrMapOvr>
    <a:overrideClrMapping bg1="lt1" tx1="dk1" bg2="lt2" tx2="dk2" accent1="accent1" accent2="accent2" accent3="accent3" accent4="accent4" accent5="accent5" accent6="accent6" hlink="hlink" folHlink="folHlink"/>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bg>
      <p:bgRef idx="1001">
        <a:schemeClr val="bg1"/>
      </p:bgRef>
    </p:bg>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0"/>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0"/>
            <a:ext cx="6019800" cy="4388644"/>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24E3B14-13EF-4594-B956-23D5C3CD57B8}" type="datetimeFigureOut">
              <a:rPr lang="en-US" smtClean="0"/>
              <a:t>3/15/2023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52B9FC8-B648-4042-84BF-2402F4F424E2}" type="slidenum">
              <a:rPr lang="en-US" smtClean="0"/>
              <a:t>‹#›</a:t>
            </a:fld>
            <a:endParaRPr lang="en-US"/>
          </a:p>
        </p:txBody>
      </p:sp>
      <p:sp>
        <p:nvSpPr>
          <p:cNvPr id="11" name="Freeform 10"/>
          <p:cNvSpPr/>
          <p:nvPr/>
        </p:nvSpPr>
        <p:spPr>
          <a:xfrm rot="5400000">
            <a:off x="3246852" y="1249597"/>
            <a:ext cx="6638278" cy="177978"/>
          </a:xfrm>
          <a:custGeom>
            <a:avLst/>
            <a:gdLst>
              <a:gd name="connsiteX0" fmla="*/ 0 w 8851037"/>
              <a:gd name="connsiteY0" fmla="*/ 159798 h 177978"/>
              <a:gd name="connsiteX1" fmla="*/ 1020932 w 8851037"/>
              <a:gd name="connsiteY1" fmla="*/ 8878 h 177978"/>
              <a:gd name="connsiteX2" fmla="*/ 2068497 w 8851037"/>
              <a:gd name="connsiteY2" fmla="*/ 177554 h 177978"/>
              <a:gd name="connsiteX3" fmla="*/ 3160450 w 8851037"/>
              <a:gd name="connsiteY3" fmla="*/ 0 h 177978"/>
              <a:gd name="connsiteX4" fmla="*/ 4030462 w 8851037"/>
              <a:gd name="connsiteY4" fmla="*/ 177554 h 177978"/>
              <a:gd name="connsiteX5" fmla="*/ 4953739 w 8851037"/>
              <a:gd name="connsiteY5" fmla="*/ 0 h 177978"/>
              <a:gd name="connsiteX6" fmla="*/ 5681708 w 8851037"/>
              <a:gd name="connsiteY6" fmla="*/ 177554 h 177978"/>
              <a:gd name="connsiteX7" fmla="*/ 6436310 w 8851037"/>
              <a:gd name="connsiteY7" fmla="*/ 0 h 177978"/>
              <a:gd name="connsiteX8" fmla="*/ 7155402 w 8851037"/>
              <a:gd name="connsiteY8" fmla="*/ 177554 h 177978"/>
              <a:gd name="connsiteX9" fmla="*/ 7910004 w 8851037"/>
              <a:gd name="connsiteY9" fmla="*/ 0 h 177978"/>
              <a:gd name="connsiteX10" fmla="*/ 8504807 w 8851037"/>
              <a:gd name="connsiteY10" fmla="*/ 177554 h 177978"/>
              <a:gd name="connsiteX11" fmla="*/ 8851037 w 8851037"/>
              <a:gd name="connsiteY11" fmla="*/ 53266 h 177978"/>
              <a:gd name="connsiteX12" fmla="*/ 8851037 w 8851037"/>
              <a:gd name="connsiteY12" fmla="*/ 53266 h 1779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8851037" h="177978">
                <a:moveTo>
                  <a:pt x="0" y="159798"/>
                </a:moveTo>
                <a:cubicBezTo>
                  <a:pt x="338091" y="82858"/>
                  <a:pt x="676183" y="5919"/>
                  <a:pt x="1020932" y="8878"/>
                </a:cubicBezTo>
                <a:cubicBezTo>
                  <a:pt x="1365681" y="11837"/>
                  <a:pt x="1711911" y="179034"/>
                  <a:pt x="2068497" y="177554"/>
                </a:cubicBezTo>
                <a:cubicBezTo>
                  <a:pt x="2425083" y="176074"/>
                  <a:pt x="2833456" y="0"/>
                  <a:pt x="3160450" y="0"/>
                </a:cubicBezTo>
                <a:cubicBezTo>
                  <a:pt x="3487444" y="0"/>
                  <a:pt x="3731581" y="177554"/>
                  <a:pt x="4030462" y="177554"/>
                </a:cubicBezTo>
                <a:cubicBezTo>
                  <a:pt x="4329343" y="177554"/>
                  <a:pt x="4678531" y="0"/>
                  <a:pt x="4953739" y="0"/>
                </a:cubicBezTo>
                <a:cubicBezTo>
                  <a:pt x="5228947" y="0"/>
                  <a:pt x="5434613" y="177554"/>
                  <a:pt x="5681708" y="177554"/>
                </a:cubicBezTo>
                <a:cubicBezTo>
                  <a:pt x="5928803" y="177554"/>
                  <a:pt x="6190694" y="0"/>
                  <a:pt x="6436310" y="0"/>
                </a:cubicBezTo>
                <a:cubicBezTo>
                  <a:pt x="6681926" y="0"/>
                  <a:pt x="6909786" y="177554"/>
                  <a:pt x="7155402" y="177554"/>
                </a:cubicBezTo>
                <a:cubicBezTo>
                  <a:pt x="7401018" y="177554"/>
                  <a:pt x="7685103" y="0"/>
                  <a:pt x="7910004" y="0"/>
                </a:cubicBezTo>
                <a:cubicBezTo>
                  <a:pt x="8134905" y="0"/>
                  <a:pt x="8347968" y="168676"/>
                  <a:pt x="8504807" y="177554"/>
                </a:cubicBezTo>
                <a:cubicBezTo>
                  <a:pt x="8661646" y="186432"/>
                  <a:pt x="8851037" y="53266"/>
                  <a:pt x="8851037" y="53266"/>
                </a:cubicBezTo>
                <a:lnTo>
                  <a:pt x="8851037" y="53266"/>
                </a:lnTo>
              </a:path>
            </a:pathLst>
          </a:custGeom>
          <a:ln w="38100">
            <a:solidFill>
              <a:srgbClr val="C00000"/>
            </a:solidFill>
            <a:prstDash val="sysDash"/>
            <a:headEnd type="none" w="med" len="med"/>
            <a:tailEnd type="arrow"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800"/>
          </a:p>
        </p:txBody>
      </p:sp>
    </p:spTree>
    <p:extLst>
      <p:ext uri="{BB962C8B-B14F-4D97-AF65-F5344CB8AC3E}">
        <p14:creationId xmlns:p14="http://schemas.microsoft.com/office/powerpoint/2010/main" val="594887081"/>
      </p:ext>
    </p:extLst>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bg>
      <p:bgRef idx="1001">
        <a:schemeClr val="bg1"/>
      </p:bgRef>
    </p:bg>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1609A1B9-DAE2-49DF-96E8-9BA395C03279}"/>
              </a:ext>
            </a:extLst>
          </p:cNvPr>
          <p:cNvPicPr>
            <a:picLocks noChangeAspect="1" noChangeArrowheads="1"/>
          </p:cNvPicPr>
          <p:nvPr userDrawn="1"/>
        </p:nvPicPr>
        <p:blipFill rotWithShape="1">
          <a:blip r:embed="rId2">
            <a:extLst>
              <a:ext uri="{28A0092B-C50C-407E-A947-70E740481C1C}">
                <a14:useLocalDpi xmlns:a14="http://schemas.microsoft.com/office/drawing/2010/main" val="0"/>
              </a:ext>
            </a:extLst>
          </a:blip>
          <a:srcRect l="16172"/>
          <a:stretch/>
        </p:blipFill>
        <p:spPr bwMode="auto">
          <a:xfrm>
            <a:off x="0" y="4171951"/>
            <a:ext cx="1445228" cy="971551"/>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normAutofit/>
          </a:bodyPr>
          <a:lstStyle>
            <a:lvl1pPr>
              <a:defRPr sz="2800"/>
            </a:lvl1pPr>
            <a:lvl2pPr>
              <a:defRPr sz="2800"/>
            </a:lvl2pPr>
            <a:lvl3pPr>
              <a:defRPr sz="2800"/>
            </a:lvl3pPr>
            <a:lvl4pPr>
              <a:defRPr sz="2800"/>
            </a:lvl4pPr>
            <a:lvl5pPr>
              <a:defRPr sz="28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24E3B14-13EF-4594-B956-23D5C3CD57B8}" type="datetimeFigureOut">
              <a:rPr lang="en-US" smtClean="0"/>
              <a:t>3/15/2023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52B9FC8-B648-4042-84BF-2402F4F424E2}" type="slidenum">
              <a:rPr lang="en-US" smtClean="0"/>
              <a:t>‹#›</a:t>
            </a:fld>
            <a:endParaRPr lang="en-US"/>
          </a:p>
        </p:txBody>
      </p:sp>
      <p:sp>
        <p:nvSpPr>
          <p:cNvPr id="11" name="Freeform 10"/>
          <p:cNvSpPr/>
          <p:nvPr/>
        </p:nvSpPr>
        <p:spPr>
          <a:xfrm>
            <a:off x="35513" y="1065321"/>
            <a:ext cx="8851037" cy="133484"/>
          </a:xfrm>
          <a:custGeom>
            <a:avLst/>
            <a:gdLst>
              <a:gd name="connsiteX0" fmla="*/ 0 w 8851037"/>
              <a:gd name="connsiteY0" fmla="*/ 159798 h 177978"/>
              <a:gd name="connsiteX1" fmla="*/ 1020932 w 8851037"/>
              <a:gd name="connsiteY1" fmla="*/ 8878 h 177978"/>
              <a:gd name="connsiteX2" fmla="*/ 2068497 w 8851037"/>
              <a:gd name="connsiteY2" fmla="*/ 177554 h 177978"/>
              <a:gd name="connsiteX3" fmla="*/ 3160450 w 8851037"/>
              <a:gd name="connsiteY3" fmla="*/ 0 h 177978"/>
              <a:gd name="connsiteX4" fmla="*/ 4030462 w 8851037"/>
              <a:gd name="connsiteY4" fmla="*/ 177554 h 177978"/>
              <a:gd name="connsiteX5" fmla="*/ 4953739 w 8851037"/>
              <a:gd name="connsiteY5" fmla="*/ 0 h 177978"/>
              <a:gd name="connsiteX6" fmla="*/ 5681708 w 8851037"/>
              <a:gd name="connsiteY6" fmla="*/ 177554 h 177978"/>
              <a:gd name="connsiteX7" fmla="*/ 6436310 w 8851037"/>
              <a:gd name="connsiteY7" fmla="*/ 0 h 177978"/>
              <a:gd name="connsiteX8" fmla="*/ 7155402 w 8851037"/>
              <a:gd name="connsiteY8" fmla="*/ 177554 h 177978"/>
              <a:gd name="connsiteX9" fmla="*/ 7910004 w 8851037"/>
              <a:gd name="connsiteY9" fmla="*/ 0 h 177978"/>
              <a:gd name="connsiteX10" fmla="*/ 8504807 w 8851037"/>
              <a:gd name="connsiteY10" fmla="*/ 177554 h 177978"/>
              <a:gd name="connsiteX11" fmla="*/ 8851037 w 8851037"/>
              <a:gd name="connsiteY11" fmla="*/ 53266 h 177978"/>
              <a:gd name="connsiteX12" fmla="*/ 8851037 w 8851037"/>
              <a:gd name="connsiteY12" fmla="*/ 53266 h 1779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8851037" h="177978">
                <a:moveTo>
                  <a:pt x="0" y="159798"/>
                </a:moveTo>
                <a:cubicBezTo>
                  <a:pt x="338091" y="82858"/>
                  <a:pt x="676183" y="5919"/>
                  <a:pt x="1020932" y="8878"/>
                </a:cubicBezTo>
                <a:cubicBezTo>
                  <a:pt x="1365681" y="11837"/>
                  <a:pt x="1711911" y="179034"/>
                  <a:pt x="2068497" y="177554"/>
                </a:cubicBezTo>
                <a:cubicBezTo>
                  <a:pt x="2425083" y="176074"/>
                  <a:pt x="2833456" y="0"/>
                  <a:pt x="3160450" y="0"/>
                </a:cubicBezTo>
                <a:cubicBezTo>
                  <a:pt x="3487444" y="0"/>
                  <a:pt x="3731581" y="177554"/>
                  <a:pt x="4030462" y="177554"/>
                </a:cubicBezTo>
                <a:cubicBezTo>
                  <a:pt x="4329343" y="177554"/>
                  <a:pt x="4678531" y="0"/>
                  <a:pt x="4953739" y="0"/>
                </a:cubicBezTo>
                <a:cubicBezTo>
                  <a:pt x="5228947" y="0"/>
                  <a:pt x="5434613" y="177554"/>
                  <a:pt x="5681708" y="177554"/>
                </a:cubicBezTo>
                <a:cubicBezTo>
                  <a:pt x="5928803" y="177554"/>
                  <a:pt x="6190694" y="0"/>
                  <a:pt x="6436310" y="0"/>
                </a:cubicBezTo>
                <a:cubicBezTo>
                  <a:pt x="6681926" y="0"/>
                  <a:pt x="6909786" y="177554"/>
                  <a:pt x="7155402" y="177554"/>
                </a:cubicBezTo>
                <a:cubicBezTo>
                  <a:pt x="7401018" y="177554"/>
                  <a:pt x="7685103" y="0"/>
                  <a:pt x="7910004" y="0"/>
                </a:cubicBezTo>
                <a:cubicBezTo>
                  <a:pt x="8134905" y="0"/>
                  <a:pt x="8347968" y="168676"/>
                  <a:pt x="8504807" y="177554"/>
                </a:cubicBezTo>
                <a:cubicBezTo>
                  <a:pt x="8661646" y="186432"/>
                  <a:pt x="8851037" y="53266"/>
                  <a:pt x="8851037" y="53266"/>
                </a:cubicBezTo>
                <a:lnTo>
                  <a:pt x="8851037" y="53266"/>
                </a:lnTo>
              </a:path>
            </a:pathLst>
          </a:custGeom>
          <a:ln w="38100">
            <a:solidFill>
              <a:srgbClr val="C00000"/>
            </a:solidFill>
            <a:prstDash val="sysDash"/>
            <a:headEnd type="none" w="med" len="med"/>
            <a:tailEnd type="arrow"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800"/>
          </a:p>
        </p:txBody>
      </p:sp>
    </p:spTree>
    <p:extLst>
      <p:ext uri="{BB962C8B-B14F-4D97-AF65-F5344CB8AC3E}">
        <p14:creationId xmlns:p14="http://schemas.microsoft.com/office/powerpoint/2010/main" val="4171670132"/>
      </p:ext>
    </p:extLst>
  </p:cSld>
  <p:clrMapOvr>
    <a:overrideClrMapping bg1="lt1" tx1="dk1" bg2="lt2" tx2="dk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4572000" y="1"/>
            <a:ext cx="4572000" cy="1951892"/>
          </a:xfrm>
        </p:spPr>
        <p:txBody>
          <a:bodyPr anchor="b"/>
          <a:lstStyle>
            <a:lvl1pPr marL="0" indent="0">
              <a:buNone/>
              <a:defRPr sz="2000">
                <a:solidFill>
                  <a:schemeClr val="tx1">
                    <a:tint val="75000"/>
                  </a:schemeClr>
                </a:solidFill>
              </a:defRPr>
            </a:lvl1pPr>
            <a:lvl2pPr marL="457189" indent="0">
              <a:buNone/>
              <a:defRPr sz="1800">
                <a:solidFill>
                  <a:schemeClr val="tx1">
                    <a:tint val="75000"/>
                  </a:schemeClr>
                </a:solidFill>
              </a:defRPr>
            </a:lvl2pPr>
            <a:lvl3pPr marL="914378" indent="0">
              <a:buNone/>
              <a:defRPr sz="1600">
                <a:solidFill>
                  <a:schemeClr val="tx1">
                    <a:tint val="75000"/>
                  </a:schemeClr>
                </a:solidFill>
              </a:defRPr>
            </a:lvl3pPr>
            <a:lvl4pPr marL="1371566" indent="0">
              <a:buNone/>
              <a:defRPr sz="1400">
                <a:solidFill>
                  <a:schemeClr val="tx1">
                    <a:tint val="75000"/>
                  </a:schemeClr>
                </a:solidFill>
              </a:defRPr>
            </a:lvl4pPr>
            <a:lvl5pPr marL="1828754" indent="0">
              <a:buNone/>
              <a:defRPr sz="1400">
                <a:solidFill>
                  <a:schemeClr val="tx1">
                    <a:tint val="75000"/>
                  </a:schemeClr>
                </a:solidFill>
              </a:defRPr>
            </a:lvl5pPr>
            <a:lvl6pPr marL="2285943" indent="0">
              <a:buNone/>
              <a:defRPr sz="1400">
                <a:solidFill>
                  <a:schemeClr val="tx1">
                    <a:tint val="75000"/>
                  </a:schemeClr>
                </a:solidFill>
              </a:defRPr>
            </a:lvl6pPr>
            <a:lvl7pPr marL="2743132" indent="0">
              <a:buNone/>
              <a:defRPr sz="1400">
                <a:solidFill>
                  <a:schemeClr val="tx1">
                    <a:tint val="75000"/>
                  </a:schemeClr>
                </a:solidFill>
              </a:defRPr>
            </a:lvl7pPr>
            <a:lvl8pPr marL="3200320" indent="0">
              <a:buNone/>
              <a:defRPr sz="1400">
                <a:solidFill>
                  <a:schemeClr val="tx1">
                    <a:tint val="75000"/>
                  </a:schemeClr>
                </a:solidFill>
              </a:defRPr>
            </a:lvl8pPr>
            <a:lvl9pPr marL="3657509" indent="0">
              <a:buNone/>
              <a:defRPr sz="1400">
                <a:solidFill>
                  <a:schemeClr val="tx1">
                    <a:tint val="75000"/>
                  </a:schemeClr>
                </a:solidFill>
              </a:defRPr>
            </a:lvl9pPr>
          </a:lstStyle>
          <a:p>
            <a:pPr lvl="0"/>
            <a:r>
              <a:rPr lang="en-US" dirty="0"/>
              <a:t>Edit Master text styles</a:t>
            </a:r>
          </a:p>
        </p:txBody>
      </p:sp>
      <p:sp>
        <p:nvSpPr>
          <p:cNvPr id="4" name="Date Placeholder 3"/>
          <p:cNvSpPr>
            <a:spLocks noGrp="1"/>
          </p:cNvSpPr>
          <p:nvPr>
            <p:ph type="dt" sz="half" idx="10"/>
          </p:nvPr>
        </p:nvSpPr>
        <p:spPr/>
        <p:txBody>
          <a:bodyPr/>
          <a:lstStyle/>
          <a:p>
            <a:fld id="{724E3B14-13EF-4594-B956-23D5C3CD57B8}" type="datetimeFigureOut">
              <a:rPr lang="en-US" smtClean="0"/>
              <a:t>3/15/2023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52B9FC8-B648-4042-84BF-2402F4F424E2}" type="slidenum">
              <a:rPr lang="en-US" smtClean="0"/>
              <a:t>‹#›</a:t>
            </a:fld>
            <a:endParaRPr lang="en-US"/>
          </a:p>
        </p:txBody>
      </p:sp>
    </p:spTree>
    <p:extLst>
      <p:ext uri="{BB962C8B-B14F-4D97-AF65-F5344CB8AC3E}">
        <p14:creationId xmlns:p14="http://schemas.microsoft.com/office/powerpoint/2010/main" val="120402974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bg>
      <p:bgRef idx="1001">
        <a:schemeClr val="bg1"/>
      </p:bgRef>
    </p:bg>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045FC74A-E09F-4F39-BEFA-7165E7C2ADCF}"/>
              </a:ext>
            </a:extLst>
          </p:cNvPr>
          <p:cNvPicPr>
            <a:picLocks noChangeAspect="1" noChangeArrowheads="1"/>
          </p:cNvPicPr>
          <p:nvPr userDrawn="1"/>
        </p:nvPicPr>
        <p:blipFill rotWithShape="1">
          <a:blip r:embed="rId2">
            <a:extLst>
              <a:ext uri="{28A0092B-C50C-407E-A947-70E740481C1C}">
                <a14:useLocalDpi xmlns:a14="http://schemas.microsoft.com/office/drawing/2010/main" val="0"/>
              </a:ext>
            </a:extLst>
          </a:blip>
          <a:srcRect l="16172"/>
          <a:stretch/>
        </p:blipFill>
        <p:spPr bwMode="auto">
          <a:xfrm>
            <a:off x="0" y="4171951"/>
            <a:ext cx="1445228" cy="971551"/>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0" y="1200151"/>
            <a:ext cx="4495800" cy="3394472"/>
          </a:xfrm>
        </p:spPr>
        <p:txBody>
          <a:bodyPr>
            <a:normAutofit/>
          </a:bodyPr>
          <a:lstStyle>
            <a:lvl1pPr>
              <a:defRPr sz="2800"/>
            </a:lvl1pPr>
            <a:lvl2pPr>
              <a:defRPr sz="2800"/>
            </a:lvl2pPr>
            <a:lvl3pPr>
              <a:defRPr sz="2800"/>
            </a:lvl3pPr>
            <a:lvl4pPr>
              <a:defRPr sz="2800"/>
            </a:lvl4pPr>
            <a:lvl5pPr>
              <a:defRPr sz="28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48200" y="1200151"/>
            <a:ext cx="4495800" cy="3394472"/>
          </a:xfrm>
        </p:spPr>
        <p:txBody>
          <a:bodyPr/>
          <a:lstStyle>
            <a:lvl1pPr>
              <a:defRPr sz="2800"/>
            </a:lvl1pPr>
            <a:lvl2pPr>
              <a:defRPr sz="2800"/>
            </a:lvl2pPr>
            <a:lvl3pPr>
              <a:defRPr sz="2800"/>
            </a:lvl3pPr>
            <a:lvl4pPr>
              <a:defRPr sz="2800"/>
            </a:lvl4pPr>
            <a:lvl5pPr>
              <a:defRPr sz="28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724E3B14-13EF-4594-B956-23D5C3CD57B8}" type="datetimeFigureOut">
              <a:rPr lang="en-US" smtClean="0"/>
              <a:t>3/15/2023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52B9FC8-B648-4042-84BF-2402F4F424E2}" type="slidenum">
              <a:rPr lang="en-US" smtClean="0"/>
              <a:t>‹#›</a:t>
            </a:fld>
            <a:endParaRPr lang="en-US"/>
          </a:p>
        </p:txBody>
      </p:sp>
      <p:sp>
        <p:nvSpPr>
          <p:cNvPr id="12" name="Freeform 11"/>
          <p:cNvSpPr/>
          <p:nvPr/>
        </p:nvSpPr>
        <p:spPr>
          <a:xfrm>
            <a:off x="35513" y="1065321"/>
            <a:ext cx="8851037" cy="133484"/>
          </a:xfrm>
          <a:custGeom>
            <a:avLst/>
            <a:gdLst>
              <a:gd name="connsiteX0" fmla="*/ 0 w 8851037"/>
              <a:gd name="connsiteY0" fmla="*/ 159798 h 177978"/>
              <a:gd name="connsiteX1" fmla="*/ 1020932 w 8851037"/>
              <a:gd name="connsiteY1" fmla="*/ 8878 h 177978"/>
              <a:gd name="connsiteX2" fmla="*/ 2068497 w 8851037"/>
              <a:gd name="connsiteY2" fmla="*/ 177554 h 177978"/>
              <a:gd name="connsiteX3" fmla="*/ 3160450 w 8851037"/>
              <a:gd name="connsiteY3" fmla="*/ 0 h 177978"/>
              <a:gd name="connsiteX4" fmla="*/ 4030462 w 8851037"/>
              <a:gd name="connsiteY4" fmla="*/ 177554 h 177978"/>
              <a:gd name="connsiteX5" fmla="*/ 4953739 w 8851037"/>
              <a:gd name="connsiteY5" fmla="*/ 0 h 177978"/>
              <a:gd name="connsiteX6" fmla="*/ 5681708 w 8851037"/>
              <a:gd name="connsiteY6" fmla="*/ 177554 h 177978"/>
              <a:gd name="connsiteX7" fmla="*/ 6436310 w 8851037"/>
              <a:gd name="connsiteY7" fmla="*/ 0 h 177978"/>
              <a:gd name="connsiteX8" fmla="*/ 7155402 w 8851037"/>
              <a:gd name="connsiteY8" fmla="*/ 177554 h 177978"/>
              <a:gd name="connsiteX9" fmla="*/ 7910004 w 8851037"/>
              <a:gd name="connsiteY9" fmla="*/ 0 h 177978"/>
              <a:gd name="connsiteX10" fmla="*/ 8504807 w 8851037"/>
              <a:gd name="connsiteY10" fmla="*/ 177554 h 177978"/>
              <a:gd name="connsiteX11" fmla="*/ 8851037 w 8851037"/>
              <a:gd name="connsiteY11" fmla="*/ 53266 h 177978"/>
              <a:gd name="connsiteX12" fmla="*/ 8851037 w 8851037"/>
              <a:gd name="connsiteY12" fmla="*/ 53266 h 1779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8851037" h="177978">
                <a:moveTo>
                  <a:pt x="0" y="159798"/>
                </a:moveTo>
                <a:cubicBezTo>
                  <a:pt x="338091" y="82858"/>
                  <a:pt x="676183" y="5919"/>
                  <a:pt x="1020932" y="8878"/>
                </a:cubicBezTo>
                <a:cubicBezTo>
                  <a:pt x="1365681" y="11837"/>
                  <a:pt x="1711911" y="179034"/>
                  <a:pt x="2068497" y="177554"/>
                </a:cubicBezTo>
                <a:cubicBezTo>
                  <a:pt x="2425083" y="176074"/>
                  <a:pt x="2833456" y="0"/>
                  <a:pt x="3160450" y="0"/>
                </a:cubicBezTo>
                <a:cubicBezTo>
                  <a:pt x="3487444" y="0"/>
                  <a:pt x="3731581" y="177554"/>
                  <a:pt x="4030462" y="177554"/>
                </a:cubicBezTo>
                <a:cubicBezTo>
                  <a:pt x="4329343" y="177554"/>
                  <a:pt x="4678531" y="0"/>
                  <a:pt x="4953739" y="0"/>
                </a:cubicBezTo>
                <a:cubicBezTo>
                  <a:pt x="5228947" y="0"/>
                  <a:pt x="5434613" y="177554"/>
                  <a:pt x="5681708" y="177554"/>
                </a:cubicBezTo>
                <a:cubicBezTo>
                  <a:pt x="5928803" y="177554"/>
                  <a:pt x="6190694" y="0"/>
                  <a:pt x="6436310" y="0"/>
                </a:cubicBezTo>
                <a:cubicBezTo>
                  <a:pt x="6681926" y="0"/>
                  <a:pt x="6909786" y="177554"/>
                  <a:pt x="7155402" y="177554"/>
                </a:cubicBezTo>
                <a:cubicBezTo>
                  <a:pt x="7401018" y="177554"/>
                  <a:pt x="7685103" y="0"/>
                  <a:pt x="7910004" y="0"/>
                </a:cubicBezTo>
                <a:cubicBezTo>
                  <a:pt x="8134905" y="0"/>
                  <a:pt x="8347968" y="168676"/>
                  <a:pt x="8504807" y="177554"/>
                </a:cubicBezTo>
                <a:cubicBezTo>
                  <a:pt x="8661646" y="186432"/>
                  <a:pt x="8851037" y="53266"/>
                  <a:pt x="8851037" y="53266"/>
                </a:cubicBezTo>
                <a:lnTo>
                  <a:pt x="8851037" y="53266"/>
                </a:lnTo>
              </a:path>
            </a:pathLst>
          </a:custGeom>
          <a:ln w="38100">
            <a:solidFill>
              <a:srgbClr val="C00000"/>
            </a:solidFill>
            <a:prstDash val="sysDash"/>
            <a:headEnd type="none" w="med" len="med"/>
            <a:tailEnd type="arrow"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800"/>
          </a:p>
        </p:txBody>
      </p:sp>
    </p:spTree>
    <p:extLst>
      <p:ext uri="{BB962C8B-B14F-4D97-AF65-F5344CB8AC3E}">
        <p14:creationId xmlns:p14="http://schemas.microsoft.com/office/powerpoint/2010/main" val="4094240849"/>
      </p:ext>
    </p:extLst>
  </p:cSld>
  <p:clrMapOvr>
    <a:overrideClrMapping bg1="lt1" tx1="dk1" bg2="lt2" tx2="dk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bg>
      <p:bgRef idx="1001">
        <a:schemeClr val="bg1"/>
      </p:bgRef>
    </p:bg>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1F6A673C-91E7-426C-B8D4-B356651990E0}"/>
              </a:ext>
            </a:extLst>
          </p:cNvPr>
          <p:cNvPicPr>
            <a:picLocks noChangeAspect="1" noChangeArrowheads="1"/>
          </p:cNvPicPr>
          <p:nvPr userDrawn="1"/>
        </p:nvPicPr>
        <p:blipFill rotWithShape="1">
          <a:blip r:embed="rId2">
            <a:extLst>
              <a:ext uri="{28A0092B-C50C-407E-A947-70E740481C1C}">
                <a14:useLocalDpi xmlns:a14="http://schemas.microsoft.com/office/drawing/2010/main" val="0"/>
              </a:ext>
            </a:extLst>
          </a:blip>
          <a:srcRect l="16172"/>
          <a:stretch/>
        </p:blipFill>
        <p:spPr bwMode="auto">
          <a:xfrm>
            <a:off x="0" y="4171951"/>
            <a:ext cx="1445228" cy="971551"/>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0" y="1151335"/>
            <a:ext cx="4497388" cy="479822"/>
          </a:xfrm>
        </p:spPr>
        <p:txBody>
          <a:bodyPr anchor="b"/>
          <a:lstStyle>
            <a:lvl1pPr marL="0" indent="0">
              <a:buNone/>
              <a:defRPr sz="2400" b="1"/>
            </a:lvl1pPr>
            <a:lvl2pPr marL="457189" indent="0">
              <a:buNone/>
              <a:defRPr sz="2000" b="1"/>
            </a:lvl2pPr>
            <a:lvl3pPr marL="914378" indent="0">
              <a:buNone/>
              <a:defRPr sz="1800" b="1"/>
            </a:lvl3pPr>
            <a:lvl4pPr marL="1371566" indent="0">
              <a:buNone/>
              <a:defRPr sz="1600" b="1"/>
            </a:lvl4pPr>
            <a:lvl5pPr marL="1828754" indent="0">
              <a:buNone/>
              <a:defRPr sz="1600" b="1"/>
            </a:lvl5pPr>
            <a:lvl6pPr marL="2285943" indent="0">
              <a:buNone/>
              <a:defRPr sz="1600" b="1"/>
            </a:lvl6pPr>
            <a:lvl7pPr marL="2743132" indent="0">
              <a:buNone/>
              <a:defRPr sz="1600" b="1"/>
            </a:lvl7pPr>
            <a:lvl8pPr marL="3200320" indent="0">
              <a:buNone/>
              <a:defRPr sz="1600" b="1"/>
            </a:lvl8pPr>
            <a:lvl9pPr marL="3657509" indent="0">
              <a:buNone/>
              <a:defRPr sz="1600" b="1"/>
            </a:lvl9pPr>
          </a:lstStyle>
          <a:p>
            <a:pPr lvl="0"/>
            <a:r>
              <a:rPr lang="en-US"/>
              <a:t>Edit Master text styles</a:t>
            </a:r>
          </a:p>
        </p:txBody>
      </p:sp>
      <p:sp>
        <p:nvSpPr>
          <p:cNvPr id="4" name="Content Placeholder 3"/>
          <p:cNvSpPr>
            <a:spLocks noGrp="1"/>
          </p:cNvSpPr>
          <p:nvPr>
            <p:ph sz="half" idx="2"/>
          </p:nvPr>
        </p:nvSpPr>
        <p:spPr>
          <a:xfrm>
            <a:off x="0" y="1631156"/>
            <a:ext cx="4497388" cy="2963466"/>
          </a:xfrm>
        </p:spPr>
        <p:txBody>
          <a:bodyPr/>
          <a:lstStyle>
            <a:lvl1pPr>
              <a:defRPr sz="2400"/>
            </a:lvl1pPr>
            <a:lvl2pPr>
              <a:defRPr sz="2400"/>
            </a:lvl2pPr>
            <a:lvl3pPr>
              <a:defRPr sz="2400"/>
            </a:lvl3pPr>
            <a:lvl4pPr>
              <a:defRPr sz="2400"/>
            </a:lvl4pPr>
            <a:lvl5pPr>
              <a:defRPr sz="24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45026" y="1151335"/>
            <a:ext cx="4498974" cy="479822"/>
          </a:xfrm>
        </p:spPr>
        <p:txBody>
          <a:bodyPr anchor="b"/>
          <a:lstStyle>
            <a:lvl1pPr marL="0" indent="0">
              <a:buNone/>
              <a:defRPr sz="2400" b="1"/>
            </a:lvl1pPr>
            <a:lvl2pPr marL="457189" indent="0">
              <a:buNone/>
              <a:defRPr sz="2000" b="1"/>
            </a:lvl2pPr>
            <a:lvl3pPr marL="914378" indent="0">
              <a:buNone/>
              <a:defRPr sz="1800" b="1"/>
            </a:lvl3pPr>
            <a:lvl4pPr marL="1371566" indent="0">
              <a:buNone/>
              <a:defRPr sz="1600" b="1"/>
            </a:lvl4pPr>
            <a:lvl5pPr marL="1828754" indent="0">
              <a:buNone/>
              <a:defRPr sz="1600" b="1"/>
            </a:lvl5pPr>
            <a:lvl6pPr marL="2285943" indent="0">
              <a:buNone/>
              <a:defRPr sz="1600" b="1"/>
            </a:lvl6pPr>
            <a:lvl7pPr marL="2743132" indent="0">
              <a:buNone/>
              <a:defRPr sz="1600" b="1"/>
            </a:lvl7pPr>
            <a:lvl8pPr marL="3200320" indent="0">
              <a:buNone/>
              <a:defRPr sz="1600" b="1"/>
            </a:lvl8pPr>
            <a:lvl9pPr marL="3657509" indent="0">
              <a:buNone/>
              <a:defRPr sz="1600" b="1"/>
            </a:lvl9pPr>
          </a:lstStyle>
          <a:p>
            <a:pPr lvl="0"/>
            <a:r>
              <a:rPr lang="en-US"/>
              <a:t>Edit Master text styles</a:t>
            </a:r>
          </a:p>
        </p:txBody>
      </p:sp>
      <p:sp>
        <p:nvSpPr>
          <p:cNvPr id="6" name="Content Placeholder 5"/>
          <p:cNvSpPr>
            <a:spLocks noGrp="1"/>
          </p:cNvSpPr>
          <p:nvPr>
            <p:ph sz="quarter" idx="4"/>
          </p:nvPr>
        </p:nvSpPr>
        <p:spPr>
          <a:xfrm>
            <a:off x="4645026" y="1631156"/>
            <a:ext cx="4498974" cy="2963466"/>
          </a:xfrm>
        </p:spPr>
        <p:txBody>
          <a:bodyPr/>
          <a:lstStyle>
            <a:lvl1pPr>
              <a:defRPr sz="2400"/>
            </a:lvl1pPr>
            <a:lvl2pPr>
              <a:defRPr sz="2400"/>
            </a:lvl2pPr>
            <a:lvl3pPr>
              <a:defRPr sz="2400"/>
            </a:lvl3pPr>
            <a:lvl4pPr>
              <a:defRPr sz="2400"/>
            </a:lvl4pPr>
            <a:lvl5pPr>
              <a:defRPr sz="24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724E3B14-13EF-4594-B956-23D5C3CD57B8}" type="datetimeFigureOut">
              <a:rPr lang="en-US" smtClean="0"/>
              <a:t>3/15/2023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52B9FC8-B648-4042-84BF-2402F4F424E2}" type="slidenum">
              <a:rPr lang="en-US" smtClean="0"/>
              <a:t>‹#›</a:t>
            </a:fld>
            <a:endParaRPr lang="en-US"/>
          </a:p>
        </p:txBody>
      </p:sp>
      <p:sp>
        <p:nvSpPr>
          <p:cNvPr id="14" name="Freeform 13"/>
          <p:cNvSpPr/>
          <p:nvPr/>
        </p:nvSpPr>
        <p:spPr>
          <a:xfrm>
            <a:off x="35513" y="1065321"/>
            <a:ext cx="8851037" cy="133484"/>
          </a:xfrm>
          <a:custGeom>
            <a:avLst/>
            <a:gdLst>
              <a:gd name="connsiteX0" fmla="*/ 0 w 8851037"/>
              <a:gd name="connsiteY0" fmla="*/ 159798 h 177978"/>
              <a:gd name="connsiteX1" fmla="*/ 1020932 w 8851037"/>
              <a:gd name="connsiteY1" fmla="*/ 8878 h 177978"/>
              <a:gd name="connsiteX2" fmla="*/ 2068497 w 8851037"/>
              <a:gd name="connsiteY2" fmla="*/ 177554 h 177978"/>
              <a:gd name="connsiteX3" fmla="*/ 3160450 w 8851037"/>
              <a:gd name="connsiteY3" fmla="*/ 0 h 177978"/>
              <a:gd name="connsiteX4" fmla="*/ 4030462 w 8851037"/>
              <a:gd name="connsiteY4" fmla="*/ 177554 h 177978"/>
              <a:gd name="connsiteX5" fmla="*/ 4953739 w 8851037"/>
              <a:gd name="connsiteY5" fmla="*/ 0 h 177978"/>
              <a:gd name="connsiteX6" fmla="*/ 5681708 w 8851037"/>
              <a:gd name="connsiteY6" fmla="*/ 177554 h 177978"/>
              <a:gd name="connsiteX7" fmla="*/ 6436310 w 8851037"/>
              <a:gd name="connsiteY7" fmla="*/ 0 h 177978"/>
              <a:gd name="connsiteX8" fmla="*/ 7155402 w 8851037"/>
              <a:gd name="connsiteY8" fmla="*/ 177554 h 177978"/>
              <a:gd name="connsiteX9" fmla="*/ 7910004 w 8851037"/>
              <a:gd name="connsiteY9" fmla="*/ 0 h 177978"/>
              <a:gd name="connsiteX10" fmla="*/ 8504807 w 8851037"/>
              <a:gd name="connsiteY10" fmla="*/ 177554 h 177978"/>
              <a:gd name="connsiteX11" fmla="*/ 8851037 w 8851037"/>
              <a:gd name="connsiteY11" fmla="*/ 53266 h 177978"/>
              <a:gd name="connsiteX12" fmla="*/ 8851037 w 8851037"/>
              <a:gd name="connsiteY12" fmla="*/ 53266 h 1779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8851037" h="177978">
                <a:moveTo>
                  <a:pt x="0" y="159798"/>
                </a:moveTo>
                <a:cubicBezTo>
                  <a:pt x="338091" y="82858"/>
                  <a:pt x="676183" y="5919"/>
                  <a:pt x="1020932" y="8878"/>
                </a:cubicBezTo>
                <a:cubicBezTo>
                  <a:pt x="1365681" y="11837"/>
                  <a:pt x="1711911" y="179034"/>
                  <a:pt x="2068497" y="177554"/>
                </a:cubicBezTo>
                <a:cubicBezTo>
                  <a:pt x="2425083" y="176074"/>
                  <a:pt x="2833456" y="0"/>
                  <a:pt x="3160450" y="0"/>
                </a:cubicBezTo>
                <a:cubicBezTo>
                  <a:pt x="3487444" y="0"/>
                  <a:pt x="3731581" y="177554"/>
                  <a:pt x="4030462" y="177554"/>
                </a:cubicBezTo>
                <a:cubicBezTo>
                  <a:pt x="4329343" y="177554"/>
                  <a:pt x="4678531" y="0"/>
                  <a:pt x="4953739" y="0"/>
                </a:cubicBezTo>
                <a:cubicBezTo>
                  <a:pt x="5228947" y="0"/>
                  <a:pt x="5434613" y="177554"/>
                  <a:pt x="5681708" y="177554"/>
                </a:cubicBezTo>
                <a:cubicBezTo>
                  <a:pt x="5928803" y="177554"/>
                  <a:pt x="6190694" y="0"/>
                  <a:pt x="6436310" y="0"/>
                </a:cubicBezTo>
                <a:cubicBezTo>
                  <a:pt x="6681926" y="0"/>
                  <a:pt x="6909786" y="177554"/>
                  <a:pt x="7155402" y="177554"/>
                </a:cubicBezTo>
                <a:cubicBezTo>
                  <a:pt x="7401018" y="177554"/>
                  <a:pt x="7685103" y="0"/>
                  <a:pt x="7910004" y="0"/>
                </a:cubicBezTo>
                <a:cubicBezTo>
                  <a:pt x="8134905" y="0"/>
                  <a:pt x="8347968" y="168676"/>
                  <a:pt x="8504807" y="177554"/>
                </a:cubicBezTo>
                <a:cubicBezTo>
                  <a:pt x="8661646" y="186432"/>
                  <a:pt x="8851037" y="53266"/>
                  <a:pt x="8851037" y="53266"/>
                </a:cubicBezTo>
                <a:lnTo>
                  <a:pt x="8851037" y="53266"/>
                </a:lnTo>
              </a:path>
            </a:pathLst>
          </a:custGeom>
          <a:ln w="38100">
            <a:solidFill>
              <a:srgbClr val="C00000"/>
            </a:solidFill>
            <a:prstDash val="sysDash"/>
            <a:headEnd type="none" w="med" len="med"/>
            <a:tailEnd type="arrow"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800"/>
          </a:p>
        </p:txBody>
      </p:sp>
    </p:spTree>
    <p:extLst>
      <p:ext uri="{BB962C8B-B14F-4D97-AF65-F5344CB8AC3E}">
        <p14:creationId xmlns:p14="http://schemas.microsoft.com/office/powerpoint/2010/main" val="4021939473"/>
      </p:ext>
    </p:extLst>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bg>
      <p:bgRef idx="1001">
        <a:schemeClr val="bg1"/>
      </p:bgRef>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FAF2DFAD-1A60-47CB-B440-1C556FB7DBB7}"/>
              </a:ext>
            </a:extLst>
          </p:cNvPr>
          <p:cNvPicPr>
            <a:picLocks noChangeAspect="1" noChangeArrowheads="1"/>
          </p:cNvPicPr>
          <p:nvPr userDrawn="1"/>
        </p:nvPicPr>
        <p:blipFill rotWithShape="1">
          <a:blip r:embed="rId2">
            <a:extLst>
              <a:ext uri="{28A0092B-C50C-407E-A947-70E740481C1C}">
                <a14:useLocalDpi xmlns:a14="http://schemas.microsoft.com/office/drawing/2010/main" val="0"/>
              </a:ext>
            </a:extLst>
          </a:blip>
          <a:srcRect l="16172"/>
          <a:stretch/>
        </p:blipFill>
        <p:spPr bwMode="auto">
          <a:xfrm>
            <a:off x="0" y="4171951"/>
            <a:ext cx="1445228" cy="971551"/>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724E3B14-13EF-4594-B956-23D5C3CD57B8}" type="datetimeFigureOut">
              <a:rPr lang="en-US" smtClean="0"/>
              <a:t>3/15/2023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52B9FC8-B648-4042-84BF-2402F4F424E2}" type="slidenum">
              <a:rPr lang="en-US" smtClean="0"/>
              <a:t>‹#›</a:t>
            </a:fld>
            <a:endParaRPr lang="en-US"/>
          </a:p>
        </p:txBody>
      </p:sp>
      <p:sp>
        <p:nvSpPr>
          <p:cNvPr id="10" name="Freeform 9"/>
          <p:cNvSpPr/>
          <p:nvPr/>
        </p:nvSpPr>
        <p:spPr>
          <a:xfrm>
            <a:off x="35513" y="1065321"/>
            <a:ext cx="8851037" cy="133484"/>
          </a:xfrm>
          <a:custGeom>
            <a:avLst/>
            <a:gdLst>
              <a:gd name="connsiteX0" fmla="*/ 0 w 8851037"/>
              <a:gd name="connsiteY0" fmla="*/ 159798 h 177978"/>
              <a:gd name="connsiteX1" fmla="*/ 1020932 w 8851037"/>
              <a:gd name="connsiteY1" fmla="*/ 8878 h 177978"/>
              <a:gd name="connsiteX2" fmla="*/ 2068497 w 8851037"/>
              <a:gd name="connsiteY2" fmla="*/ 177554 h 177978"/>
              <a:gd name="connsiteX3" fmla="*/ 3160450 w 8851037"/>
              <a:gd name="connsiteY3" fmla="*/ 0 h 177978"/>
              <a:gd name="connsiteX4" fmla="*/ 4030462 w 8851037"/>
              <a:gd name="connsiteY4" fmla="*/ 177554 h 177978"/>
              <a:gd name="connsiteX5" fmla="*/ 4953739 w 8851037"/>
              <a:gd name="connsiteY5" fmla="*/ 0 h 177978"/>
              <a:gd name="connsiteX6" fmla="*/ 5681708 w 8851037"/>
              <a:gd name="connsiteY6" fmla="*/ 177554 h 177978"/>
              <a:gd name="connsiteX7" fmla="*/ 6436310 w 8851037"/>
              <a:gd name="connsiteY7" fmla="*/ 0 h 177978"/>
              <a:gd name="connsiteX8" fmla="*/ 7155402 w 8851037"/>
              <a:gd name="connsiteY8" fmla="*/ 177554 h 177978"/>
              <a:gd name="connsiteX9" fmla="*/ 7910004 w 8851037"/>
              <a:gd name="connsiteY9" fmla="*/ 0 h 177978"/>
              <a:gd name="connsiteX10" fmla="*/ 8504807 w 8851037"/>
              <a:gd name="connsiteY10" fmla="*/ 177554 h 177978"/>
              <a:gd name="connsiteX11" fmla="*/ 8851037 w 8851037"/>
              <a:gd name="connsiteY11" fmla="*/ 53266 h 177978"/>
              <a:gd name="connsiteX12" fmla="*/ 8851037 w 8851037"/>
              <a:gd name="connsiteY12" fmla="*/ 53266 h 1779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8851037" h="177978">
                <a:moveTo>
                  <a:pt x="0" y="159798"/>
                </a:moveTo>
                <a:cubicBezTo>
                  <a:pt x="338091" y="82858"/>
                  <a:pt x="676183" y="5919"/>
                  <a:pt x="1020932" y="8878"/>
                </a:cubicBezTo>
                <a:cubicBezTo>
                  <a:pt x="1365681" y="11837"/>
                  <a:pt x="1711911" y="179034"/>
                  <a:pt x="2068497" y="177554"/>
                </a:cubicBezTo>
                <a:cubicBezTo>
                  <a:pt x="2425083" y="176074"/>
                  <a:pt x="2833456" y="0"/>
                  <a:pt x="3160450" y="0"/>
                </a:cubicBezTo>
                <a:cubicBezTo>
                  <a:pt x="3487444" y="0"/>
                  <a:pt x="3731581" y="177554"/>
                  <a:pt x="4030462" y="177554"/>
                </a:cubicBezTo>
                <a:cubicBezTo>
                  <a:pt x="4329343" y="177554"/>
                  <a:pt x="4678531" y="0"/>
                  <a:pt x="4953739" y="0"/>
                </a:cubicBezTo>
                <a:cubicBezTo>
                  <a:pt x="5228947" y="0"/>
                  <a:pt x="5434613" y="177554"/>
                  <a:pt x="5681708" y="177554"/>
                </a:cubicBezTo>
                <a:cubicBezTo>
                  <a:pt x="5928803" y="177554"/>
                  <a:pt x="6190694" y="0"/>
                  <a:pt x="6436310" y="0"/>
                </a:cubicBezTo>
                <a:cubicBezTo>
                  <a:pt x="6681926" y="0"/>
                  <a:pt x="6909786" y="177554"/>
                  <a:pt x="7155402" y="177554"/>
                </a:cubicBezTo>
                <a:cubicBezTo>
                  <a:pt x="7401018" y="177554"/>
                  <a:pt x="7685103" y="0"/>
                  <a:pt x="7910004" y="0"/>
                </a:cubicBezTo>
                <a:cubicBezTo>
                  <a:pt x="8134905" y="0"/>
                  <a:pt x="8347968" y="168676"/>
                  <a:pt x="8504807" y="177554"/>
                </a:cubicBezTo>
                <a:cubicBezTo>
                  <a:pt x="8661646" y="186432"/>
                  <a:pt x="8851037" y="53266"/>
                  <a:pt x="8851037" y="53266"/>
                </a:cubicBezTo>
                <a:lnTo>
                  <a:pt x="8851037" y="53266"/>
                </a:lnTo>
              </a:path>
            </a:pathLst>
          </a:custGeom>
          <a:ln w="38100">
            <a:solidFill>
              <a:srgbClr val="C00000"/>
            </a:solidFill>
            <a:prstDash val="sysDash"/>
            <a:headEnd type="none" w="med" len="med"/>
            <a:tailEnd type="arrow"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800"/>
          </a:p>
        </p:txBody>
      </p:sp>
    </p:spTree>
    <p:extLst>
      <p:ext uri="{BB962C8B-B14F-4D97-AF65-F5344CB8AC3E}">
        <p14:creationId xmlns:p14="http://schemas.microsoft.com/office/powerpoint/2010/main" val="3832616219"/>
      </p:ext>
    </p:extLst>
  </p:cSld>
  <p:clrMapOvr>
    <a:overrideClrMapping bg1="lt1" tx1="dk1" bg2="lt2" tx2="dk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bg>
      <p:bgRef idx="1001">
        <a:schemeClr val="bg1"/>
      </p:bgRef>
    </p:bg>
    <p:spTree>
      <p:nvGrpSpPr>
        <p:cNvPr id="1" name=""/>
        <p:cNvGrpSpPr/>
        <p:nvPr/>
      </p:nvGrpSpPr>
      <p:grpSpPr>
        <a:xfrm>
          <a:off x="0" y="0"/>
          <a:ext cx="0" cy="0"/>
          <a:chOff x="0" y="0"/>
          <a:chExt cx="0" cy="0"/>
        </a:xfrm>
      </p:grpSpPr>
      <p:pic>
        <p:nvPicPr>
          <p:cNvPr id="7" name="Picture 6"/>
          <p:cNvPicPr>
            <a:picLocks noChangeAspect="1" noChangeArrowheads="1"/>
          </p:cNvPicPr>
          <p:nvPr/>
        </p:nvPicPr>
        <p:blipFill rotWithShape="1">
          <a:blip r:embed="rId2">
            <a:extLst>
              <a:ext uri="{28A0092B-C50C-407E-A947-70E740481C1C}">
                <a14:useLocalDpi xmlns:a14="http://schemas.microsoft.com/office/drawing/2010/main" val="0"/>
              </a:ext>
            </a:extLst>
          </a:blip>
          <a:srcRect l="16172"/>
          <a:stretch/>
        </p:blipFill>
        <p:spPr bwMode="auto">
          <a:xfrm>
            <a:off x="0" y="4171951"/>
            <a:ext cx="1445228" cy="971551"/>
          </a:xfrm>
          <a:prstGeom prst="rect">
            <a:avLst/>
          </a:prstGeom>
          <a:noFill/>
          <a:extLst>
            <a:ext uri="{909E8E84-426E-40DD-AFC4-6F175D3DCCD1}">
              <a14:hiddenFill xmlns:a14="http://schemas.microsoft.com/office/drawing/2010/main">
                <a:solidFill>
                  <a:srgbClr val="FFFFFF"/>
                </a:solidFill>
              </a14:hiddenFill>
            </a:ext>
          </a:extLst>
        </p:spPr>
      </p:pic>
      <p:sp>
        <p:nvSpPr>
          <p:cNvPr id="2" name="Date Placeholder 1"/>
          <p:cNvSpPr>
            <a:spLocks noGrp="1"/>
          </p:cNvSpPr>
          <p:nvPr>
            <p:ph type="dt" sz="half" idx="10"/>
          </p:nvPr>
        </p:nvSpPr>
        <p:spPr/>
        <p:txBody>
          <a:bodyPr/>
          <a:lstStyle/>
          <a:p>
            <a:fld id="{724E3B14-13EF-4594-B956-23D5C3CD57B8}" type="datetimeFigureOut">
              <a:rPr lang="en-US" smtClean="0"/>
              <a:t>3/15/2023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52B9FC8-B648-4042-84BF-2402F4F424E2}" type="slidenum">
              <a:rPr lang="en-US" smtClean="0"/>
              <a:t>‹#›</a:t>
            </a:fld>
            <a:endParaRPr lang="en-US"/>
          </a:p>
        </p:txBody>
      </p:sp>
    </p:spTree>
    <p:extLst>
      <p:ext uri="{BB962C8B-B14F-4D97-AF65-F5344CB8AC3E}">
        <p14:creationId xmlns:p14="http://schemas.microsoft.com/office/powerpoint/2010/main" val="144352428"/>
      </p:ext>
    </p:extLst>
  </p:cSld>
  <p:clrMapOvr>
    <a:overrideClrMapping bg1="lt1" tx1="dk1" bg2="lt2" tx2="dk2" accent1="accent1" accent2="accent2" accent3="accent3" accent4="accent4" accent5="accent5" accent6="accent6" hlink="hlink" folHlink="folHlink"/>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bg>
      <p:bgRef idx="1001">
        <a:schemeClr val="bg1"/>
      </p:bgRef>
    </p:bg>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F156A434-C874-460D-B8DD-921F4B5B5D27}"/>
              </a:ext>
            </a:extLst>
          </p:cNvPr>
          <p:cNvPicPr>
            <a:picLocks noChangeAspect="1" noChangeArrowheads="1"/>
          </p:cNvPicPr>
          <p:nvPr userDrawn="1"/>
        </p:nvPicPr>
        <p:blipFill rotWithShape="1">
          <a:blip r:embed="rId2">
            <a:extLst>
              <a:ext uri="{28A0092B-C50C-407E-A947-70E740481C1C}">
                <a14:useLocalDpi xmlns:a14="http://schemas.microsoft.com/office/drawing/2010/main" val="0"/>
              </a:ext>
            </a:extLst>
          </a:blip>
          <a:srcRect l="16172"/>
          <a:stretch/>
        </p:blipFill>
        <p:spPr bwMode="auto">
          <a:xfrm>
            <a:off x="0" y="4171951"/>
            <a:ext cx="1445228" cy="971551"/>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2" y="204787"/>
            <a:ext cx="3465514" cy="871538"/>
          </a:xfrm>
        </p:spPr>
        <p:txBody>
          <a:bodyPr anchor="b"/>
          <a:lstStyle>
            <a:lvl1pPr algn="l">
              <a:defRPr sz="2000" b="1"/>
            </a:lvl1pPr>
          </a:lstStyle>
          <a:p>
            <a:r>
              <a:rPr lang="en-US"/>
              <a:t>Click to edit Master title style</a:t>
            </a:r>
            <a:endParaRPr lang="en-US" dirty="0"/>
          </a:p>
        </p:txBody>
      </p:sp>
      <p:sp>
        <p:nvSpPr>
          <p:cNvPr id="3" name="Content Placeholder 2"/>
          <p:cNvSpPr>
            <a:spLocks noGrp="1"/>
          </p:cNvSpPr>
          <p:nvPr>
            <p:ph idx="1"/>
          </p:nvPr>
        </p:nvSpPr>
        <p:spPr>
          <a:xfrm>
            <a:off x="3575050" y="204789"/>
            <a:ext cx="5568950" cy="4389835"/>
          </a:xfrm>
        </p:spPr>
        <p:txBody>
          <a:bodyPr/>
          <a:lstStyle>
            <a:lvl1pPr>
              <a:defRPr sz="3200"/>
            </a:lvl1pPr>
            <a:lvl2pPr>
              <a:defRPr sz="2800"/>
            </a:lvl2pPr>
            <a:lvl3pPr>
              <a:defRPr sz="2800"/>
            </a:lvl3pPr>
            <a:lvl4pPr>
              <a:defRPr sz="2800"/>
            </a:lvl4pPr>
            <a:lvl5pPr>
              <a:defRPr sz="28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2" y="1076327"/>
            <a:ext cx="3465514" cy="3518297"/>
          </a:xfrm>
        </p:spPr>
        <p:txBody>
          <a:bodyPr/>
          <a:lstStyle>
            <a:lvl1pPr marL="0" indent="0">
              <a:buNone/>
              <a:defRPr sz="1400"/>
            </a:lvl1pPr>
            <a:lvl2pPr marL="457189" indent="0">
              <a:buNone/>
              <a:defRPr sz="1200"/>
            </a:lvl2pPr>
            <a:lvl3pPr marL="914378" indent="0">
              <a:buNone/>
              <a:defRPr sz="1000"/>
            </a:lvl3pPr>
            <a:lvl4pPr marL="1371566" indent="0">
              <a:buNone/>
              <a:defRPr sz="900"/>
            </a:lvl4pPr>
            <a:lvl5pPr marL="1828754" indent="0">
              <a:buNone/>
              <a:defRPr sz="900"/>
            </a:lvl5pPr>
            <a:lvl6pPr marL="2285943" indent="0">
              <a:buNone/>
              <a:defRPr sz="900"/>
            </a:lvl6pPr>
            <a:lvl7pPr marL="2743132" indent="0">
              <a:buNone/>
              <a:defRPr sz="900"/>
            </a:lvl7pPr>
            <a:lvl8pPr marL="3200320" indent="0">
              <a:buNone/>
              <a:defRPr sz="900"/>
            </a:lvl8pPr>
            <a:lvl9pPr marL="3657509"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724E3B14-13EF-4594-B956-23D5C3CD57B8}" type="datetimeFigureOut">
              <a:rPr lang="en-US" smtClean="0"/>
              <a:t>3/15/2023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52B9FC8-B648-4042-84BF-2402F4F424E2}" type="slidenum">
              <a:rPr lang="en-US" smtClean="0"/>
              <a:t>‹#›</a:t>
            </a:fld>
            <a:endParaRPr lang="en-US"/>
          </a:p>
        </p:txBody>
      </p:sp>
      <p:sp>
        <p:nvSpPr>
          <p:cNvPr id="12" name="Freeform 11"/>
          <p:cNvSpPr/>
          <p:nvPr/>
        </p:nvSpPr>
        <p:spPr>
          <a:xfrm>
            <a:off x="-5410200" y="1012372"/>
            <a:ext cx="8851037" cy="133484"/>
          </a:xfrm>
          <a:custGeom>
            <a:avLst/>
            <a:gdLst>
              <a:gd name="connsiteX0" fmla="*/ 0 w 8851037"/>
              <a:gd name="connsiteY0" fmla="*/ 159798 h 177978"/>
              <a:gd name="connsiteX1" fmla="*/ 1020932 w 8851037"/>
              <a:gd name="connsiteY1" fmla="*/ 8878 h 177978"/>
              <a:gd name="connsiteX2" fmla="*/ 2068497 w 8851037"/>
              <a:gd name="connsiteY2" fmla="*/ 177554 h 177978"/>
              <a:gd name="connsiteX3" fmla="*/ 3160450 w 8851037"/>
              <a:gd name="connsiteY3" fmla="*/ 0 h 177978"/>
              <a:gd name="connsiteX4" fmla="*/ 4030462 w 8851037"/>
              <a:gd name="connsiteY4" fmla="*/ 177554 h 177978"/>
              <a:gd name="connsiteX5" fmla="*/ 4953739 w 8851037"/>
              <a:gd name="connsiteY5" fmla="*/ 0 h 177978"/>
              <a:gd name="connsiteX6" fmla="*/ 5681708 w 8851037"/>
              <a:gd name="connsiteY6" fmla="*/ 177554 h 177978"/>
              <a:gd name="connsiteX7" fmla="*/ 6436310 w 8851037"/>
              <a:gd name="connsiteY7" fmla="*/ 0 h 177978"/>
              <a:gd name="connsiteX8" fmla="*/ 7155402 w 8851037"/>
              <a:gd name="connsiteY8" fmla="*/ 177554 h 177978"/>
              <a:gd name="connsiteX9" fmla="*/ 7910004 w 8851037"/>
              <a:gd name="connsiteY9" fmla="*/ 0 h 177978"/>
              <a:gd name="connsiteX10" fmla="*/ 8504807 w 8851037"/>
              <a:gd name="connsiteY10" fmla="*/ 177554 h 177978"/>
              <a:gd name="connsiteX11" fmla="*/ 8851037 w 8851037"/>
              <a:gd name="connsiteY11" fmla="*/ 53266 h 177978"/>
              <a:gd name="connsiteX12" fmla="*/ 8851037 w 8851037"/>
              <a:gd name="connsiteY12" fmla="*/ 53266 h 1779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8851037" h="177978">
                <a:moveTo>
                  <a:pt x="0" y="159798"/>
                </a:moveTo>
                <a:cubicBezTo>
                  <a:pt x="338091" y="82858"/>
                  <a:pt x="676183" y="5919"/>
                  <a:pt x="1020932" y="8878"/>
                </a:cubicBezTo>
                <a:cubicBezTo>
                  <a:pt x="1365681" y="11837"/>
                  <a:pt x="1711911" y="179034"/>
                  <a:pt x="2068497" y="177554"/>
                </a:cubicBezTo>
                <a:cubicBezTo>
                  <a:pt x="2425083" y="176074"/>
                  <a:pt x="2833456" y="0"/>
                  <a:pt x="3160450" y="0"/>
                </a:cubicBezTo>
                <a:cubicBezTo>
                  <a:pt x="3487444" y="0"/>
                  <a:pt x="3731581" y="177554"/>
                  <a:pt x="4030462" y="177554"/>
                </a:cubicBezTo>
                <a:cubicBezTo>
                  <a:pt x="4329343" y="177554"/>
                  <a:pt x="4678531" y="0"/>
                  <a:pt x="4953739" y="0"/>
                </a:cubicBezTo>
                <a:cubicBezTo>
                  <a:pt x="5228947" y="0"/>
                  <a:pt x="5434613" y="177554"/>
                  <a:pt x="5681708" y="177554"/>
                </a:cubicBezTo>
                <a:cubicBezTo>
                  <a:pt x="5928803" y="177554"/>
                  <a:pt x="6190694" y="0"/>
                  <a:pt x="6436310" y="0"/>
                </a:cubicBezTo>
                <a:cubicBezTo>
                  <a:pt x="6681926" y="0"/>
                  <a:pt x="6909786" y="177554"/>
                  <a:pt x="7155402" y="177554"/>
                </a:cubicBezTo>
                <a:cubicBezTo>
                  <a:pt x="7401018" y="177554"/>
                  <a:pt x="7685103" y="0"/>
                  <a:pt x="7910004" y="0"/>
                </a:cubicBezTo>
                <a:cubicBezTo>
                  <a:pt x="8134905" y="0"/>
                  <a:pt x="8347968" y="168676"/>
                  <a:pt x="8504807" y="177554"/>
                </a:cubicBezTo>
                <a:cubicBezTo>
                  <a:pt x="8661646" y="186432"/>
                  <a:pt x="8851037" y="53266"/>
                  <a:pt x="8851037" y="53266"/>
                </a:cubicBezTo>
                <a:lnTo>
                  <a:pt x="8851037" y="53266"/>
                </a:lnTo>
              </a:path>
            </a:pathLst>
          </a:custGeom>
          <a:ln w="38100">
            <a:solidFill>
              <a:srgbClr val="C00000"/>
            </a:solidFill>
            <a:prstDash val="sysDash"/>
            <a:headEnd type="none" w="med" len="med"/>
            <a:tailEnd type="arrow"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800"/>
          </a:p>
        </p:txBody>
      </p:sp>
    </p:spTree>
    <p:extLst>
      <p:ext uri="{BB962C8B-B14F-4D97-AF65-F5344CB8AC3E}">
        <p14:creationId xmlns:p14="http://schemas.microsoft.com/office/powerpoint/2010/main" val="3276945020"/>
      </p:ext>
    </p:extLst>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bg>
      <p:bgRef idx="1001">
        <a:schemeClr val="bg1"/>
      </p:bgRef>
    </p:bg>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EFBBE352-EC9C-4472-801E-BC99B4D45FB7}"/>
              </a:ext>
            </a:extLst>
          </p:cNvPr>
          <p:cNvPicPr>
            <a:picLocks noChangeAspect="1" noChangeArrowheads="1"/>
          </p:cNvPicPr>
          <p:nvPr userDrawn="1"/>
        </p:nvPicPr>
        <p:blipFill rotWithShape="1">
          <a:blip r:embed="rId2">
            <a:extLst>
              <a:ext uri="{28A0092B-C50C-407E-A947-70E740481C1C}">
                <a14:useLocalDpi xmlns:a14="http://schemas.microsoft.com/office/drawing/2010/main" val="0"/>
              </a:ext>
            </a:extLst>
          </a:blip>
          <a:srcRect l="16172"/>
          <a:stretch/>
        </p:blipFill>
        <p:spPr bwMode="auto">
          <a:xfrm>
            <a:off x="0" y="4171951"/>
            <a:ext cx="1445228" cy="971551"/>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1792288" y="3600451"/>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189" indent="0">
              <a:buNone/>
              <a:defRPr sz="2800"/>
            </a:lvl2pPr>
            <a:lvl3pPr marL="914378" indent="0">
              <a:buNone/>
              <a:defRPr sz="2400"/>
            </a:lvl3pPr>
            <a:lvl4pPr marL="1371566" indent="0">
              <a:buNone/>
              <a:defRPr sz="2000"/>
            </a:lvl4pPr>
            <a:lvl5pPr marL="1828754" indent="0">
              <a:buNone/>
              <a:defRPr sz="2000"/>
            </a:lvl5pPr>
            <a:lvl6pPr marL="2285943" indent="0">
              <a:buNone/>
              <a:defRPr sz="2000"/>
            </a:lvl6pPr>
            <a:lvl7pPr marL="2743132" indent="0">
              <a:buNone/>
              <a:defRPr sz="2000"/>
            </a:lvl7pPr>
            <a:lvl8pPr marL="3200320" indent="0">
              <a:buNone/>
              <a:defRPr sz="2000"/>
            </a:lvl8pPr>
            <a:lvl9pPr marL="3657509" indent="0">
              <a:buNone/>
              <a:defRPr sz="2000"/>
            </a:lvl9pPr>
          </a:lstStyle>
          <a:p>
            <a:r>
              <a:rPr lang="en-US"/>
              <a:t>Click icon to add picture</a:t>
            </a:r>
          </a:p>
        </p:txBody>
      </p:sp>
      <p:sp>
        <p:nvSpPr>
          <p:cNvPr id="4" name="Text Placeholder 3"/>
          <p:cNvSpPr>
            <a:spLocks noGrp="1"/>
          </p:cNvSpPr>
          <p:nvPr>
            <p:ph type="body" sz="half" idx="2"/>
          </p:nvPr>
        </p:nvSpPr>
        <p:spPr>
          <a:xfrm>
            <a:off x="1792288" y="4025504"/>
            <a:ext cx="5486400" cy="603647"/>
          </a:xfrm>
        </p:spPr>
        <p:txBody>
          <a:bodyPr/>
          <a:lstStyle>
            <a:lvl1pPr marL="0" indent="0">
              <a:buNone/>
              <a:defRPr sz="1400"/>
            </a:lvl1pPr>
            <a:lvl2pPr marL="457189" indent="0">
              <a:buNone/>
              <a:defRPr sz="1200"/>
            </a:lvl2pPr>
            <a:lvl3pPr marL="914378" indent="0">
              <a:buNone/>
              <a:defRPr sz="1000"/>
            </a:lvl3pPr>
            <a:lvl4pPr marL="1371566" indent="0">
              <a:buNone/>
              <a:defRPr sz="900"/>
            </a:lvl4pPr>
            <a:lvl5pPr marL="1828754" indent="0">
              <a:buNone/>
              <a:defRPr sz="900"/>
            </a:lvl5pPr>
            <a:lvl6pPr marL="2285943" indent="0">
              <a:buNone/>
              <a:defRPr sz="900"/>
            </a:lvl6pPr>
            <a:lvl7pPr marL="2743132" indent="0">
              <a:buNone/>
              <a:defRPr sz="900"/>
            </a:lvl7pPr>
            <a:lvl8pPr marL="3200320" indent="0">
              <a:buNone/>
              <a:defRPr sz="900"/>
            </a:lvl8pPr>
            <a:lvl9pPr marL="3657509"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724E3B14-13EF-4594-B956-23D5C3CD57B8}" type="datetimeFigureOut">
              <a:rPr lang="en-US" smtClean="0"/>
              <a:t>3/15/2023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52B9FC8-B648-4042-84BF-2402F4F424E2}" type="slidenum">
              <a:rPr lang="en-US" smtClean="0"/>
              <a:t>‹#›</a:t>
            </a:fld>
            <a:endParaRPr lang="en-US"/>
          </a:p>
        </p:txBody>
      </p:sp>
      <p:sp>
        <p:nvSpPr>
          <p:cNvPr id="12" name="Freeform 11"/>
          <p:cNvSpPr/>
          <p:nvPr/>
        </p:nvSpPr>
        <p:spPr>
          <a:xfrm>
            <a:off x="35513" y="3486151"/>
            <a:ext cx="8851037" cy="133484"/>
          </a:xfrm>
          <a:custGeom>
            <a:avLst/>
            <a:gdLst>
              <a:gd name="connsiteX0" fmla="*/ 0 w 8851037"/>
              <a:gd name="connsiteY0" fmla="*/ 159798 h 177978"/>
              <a:gd name="connsiteX1" fmla="*/ 1020932 w 8851037"/>
              <a:gd name="connsiteY1" fmla="*/ 8878 h 177978"/>
              <a:gd name="connsiteX2" fmla="*/ 2068497 w 8851037"/>
              <a:gd name="connsiteY2" fmla="*/ 177554 h 177978"/>
              <a:gd name="connsiteX3" fmla="*/ 3160450 w 8851037"/>
              <a:gd name="connsiteY3" fmla="*/ 0 h 177978"/>
              <a:gd name="connsiteX4" fmla="*/ 4030462 w 8851037"/>
              <a:gd name="connsiteY4" fmla="*/ 177554 h 177978"/>
              <a:gd name="connsiteX5" fmla="*/ 4953739 w 8851037"/>
              <a:gd name="connsiteY5" fmla="*/ 0 h 177978"/>
              <a:gd name="connsiteX6" fmla="*/ 5681708 w 8851037"/>
              <a:gd name="connsiteY6" fmla="*/ 177554 h 177978"/>
              <a:gd name="connsiteX7" fmla="*/ 6436310 w 8851037"/>
              <a:gd name="connsiteY7" fmla="*/ 0 h 177978"/>
              <a:gd name="connsiteX8" fmla="*/ 7155402 w 8851037"/>
              <a:gd name="connsiteY8" fmla="*/ 177554 h 177978"/>
              <a:gd name="connsiteX9" fmla="*/ 7910004 w 8851037"/>
              <a:gd name="connsiteY9" fmla="*/ 0 h 177978"/>
              <a:gd name="connsiteX10" fmla="*/ 8504807 w 8851037"/>
              <a:gd name="connsiteY10" fmla="*/ 177554 h 177978"/>
              <a:gd name="connsiteX11" fmla="*/ 8851037 w 8851037"/>
              <a:gd name="connsiteY11" fmla="*/ 53266 h 177978"/>
              <a:gd name="connsiteX12" fmla="*/ 8851037 w 8851037"/>
              <a:gd name="connsiteY12" fmla="*/ 53266 h 1779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8851037" h="177978">
                <a:moveTo>
                  <a:pt x="0" y="159798"/>
                </a:moveTo>
                <a:cubicBezTo>
                  <a:pt x="338091" y="82858"/>
                  <a:pt x="676183" y="5919"/>
                  <a:pt x="1020932" y="8878"/>
                </a:cubicBezTo>
                <a:cubicBezTo>
                  <a:pt x="1365681" y="11837"/>
                  <a:pt x="1711911" y="179034"/>
                  <a:pt x="2068497" y="177554"/>
                </a:cubicBezTo>
                <a:cubicBezTo>
                  <a:pt x="2425083" y="176074"/>
                  <a:pt x="2833456" y="0"/>
                  <a:pt x="3160450" y="0"/>
                </a:cubicBezTo>
                <a:cubicBezTo>
                  <a:pt x="3487444" y="0"/>
                  <a:pt x="3731581" y="177554"/>
                  <a:pt x="4030462" y="177554"/>
                </a:cubicBezTo>
                <a:cubicBezTo>
                  <a:pt x="4329343" y="177554"/>
                  <a:pt x="4678531" y="0"/>
                  <a:pt x="4953739" y="0"/>
                </a:cubicBezTo>
                <a:cubicBezTo>
                  <a:pt x="5228947" y="0"/>
                  <a:pt x="5434613" y="177554"/>
                  <a:pt x="5681708" y="177554"/>
                </a:cubicBezTo>
                <a:cubicBezTo>
                  <a:pt x="5928803" y="177554"/>
                  <a:pt x="6190694" y="0"/>
                  <a:pt x="6436310" y="0"/>
                </a:cubicBezTo>
                <a:cubicBezTo>
                  <a:pt x="6681926" y="0"/>
                  <a:pt x="6909786" y="177554"/>
                  <a:pt x="7155402" y="177554"/>
                </a:cubicBezTo>
                <a:cubicBezTo>
                  <a:pt x="7401018" y="177554"/>
                  <a:pt x="7685103" y="0"/>
                  <a:pt x="7910004" y="0"/>
                </a:cubicBezTo>
                <a:cubicBezTo>
                  <a:pt x="8134905" y="0"/>
                  <a:pt x="8347968" y="168676"/>
                  <a:pt x="8504807" y="177554"/>
                </a:cubicBezTo>
                <a:cubicBezTo>
                  <a:pt x="8661646" y="186432"/>
                  <a:pt x="8851037" y="53266"/>
                  <a:pt x="8851037" y="53266"/>
                </a:cubicBezTo>
                <a:lnTo>
                  <a:pt x="8851037" y="53266"/>
                </a:lnTo>
              </a:path>
            </a:pathLst>
          </a:custGeom>
          <a:ln w="38100">
            <a:solidFill>
              <a:srgbClr val="C00000"/>
            </a:solidFill>
            <a:prstDash val="sysDash"/>
            <a:headEnd type="none" w="med" len="med"/>
            <a:tailEnd type="arrow"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800"/>
          </a:p>
        </p:txBody>
      </p:sp>
    </p:spTree>
    <p:extLst>
      <p:ext uri="{BB962C8B-B14F-4D97-AF65-F5344CB8AC3E}">
        <p14:creationId xmlns:p14="http://schemas.microsoft.com/office/powerpoint/2010/main" val="727128454"/>
      </p:ext>
    </p:extLst>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0" y="205978"/>
            <a:ext cx="9144000" cy="857250"/>
          </a:xfrm>
          <a:prstGeom prst="rect">
            <a:avLst/>
          </a:prstGeom>
        </p:spPr>
        <p:txBody>
          <a:bodyPr vert="horz" lIns="91440" tIns="45720" rIns="91440" bIns="45720" rtlCol="0" anchor="ctr">
            <a:norm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r>
              <a:rPr lang="en-US"/>
              <a:t>Click to edit Master title style</a:t>
            </a:r>
            <a:endParaRPr lang="en-US" dirty="0"/>
          </a:p>
        </p:txBody>
      </p:sp>
      <p:sp>
        <p:nvSpPr>
          <p:cNvPr id="3" name="Text Placeholder 2"/>
          <p:cNvSpPr>
            <a:spLocks noGrp="1"/>
          </p:cNvSpPr>
          <p:nvPr>
            <p:ph type="body" idx="1"/>
          </p:nvPr>
        </p:nvSpPr>
        <p:spPr>
          <a:xfrm>
            <a:off x="0" y="1200151"/>
            <a:ext cx="9144000" cy="3394472"/>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724E3B14-13EF-4594-B956-23D5C3CD57B8}" type="datetimeFigureOut">
              <a:rPr lang="en-US" smtClean="0"/>
              <a:t>3/15/2023</a:t>
            </a:fld>
            <a:endParaRPr lang="en-US"/>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B52B9FC8-B648-4042-84BF-2402F4F424E2}" type="slidenum">
              <a:rPr lang="en-US" smtClean="0"/>
              <a:t>‹#›</a:t>
            </a:fld>
            <a:endParaRPr lang="en-US"/>
          </a:p>
        </p:txBody>
      </p:sp>
    </p:spTree>
    <p:extLst>
      <p:ext uri="{BB962C8B-B14F-4D97-AF65-F5344CB8AC3E}">
        <p14:creationId xmlns:p14="http://schemas.microsoft.com/office/powerpoint/2010/main" val="3153972131"/>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378" rtl="0" eaLnBrk="1" latinLnBrk="0" hangingPunct="1">
        <a:spcBef>
          <a:spcPct val="0"/>
        </a:spcBef>
        <a:buNone/>
        <a:defRPr sz="4400" b="1" kern="1200" cap="none" spc="5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mj-lt"/>
          <a:ea typeface="+mj-ea"/>
          <a:cs typeface="+mj-cs"/>
        </a:defRPr>
      </a:lvl1pPr>
    </p:titleStyle>
    <p:bodyStyle>
      <a:lvl1pPr marL="342892" indent="-342892" algn="l" defTabSz="914378" rtl="0" eaLnBrk="1" latinLnBrk="0" hangingPunct="1">
        <a:spcBef>
          <a:spcPct val="20000"/>
        </a:spcBef>
        <a:buClr>
          <a:srgbClr val="C00000"/>
        </a:buClr>
        <a:buFont typeface="Wingdings" pitchFamily="2" charset="2"/>
        <a:buChar char=""/>
        <a:defRPr sz="2800" kern="1200">
          <a:solidFill>
            <a:schemeClr val="tx1"/>
          </a:solidFill>
          <a:latin typeface="+mn-lt"/>
          <a:ea typeface="+mn-ea"/>
          <a:cs typeface="+mn-cs"/>
        </a:defRPr>
      </a:lvl1pPr>
      <a:lvl2pPr marL="742931" indent="-285743" algn="l" defTabSz="914378" rtl="0" eaLnBrk="1" latinLnBrk="0" hangingPunct="1">
        <a:spcBef>
          <a:spcPct val="20000"/>
        </a:spcBef>
        <a:buClr>
          <a:srgbClr val="C00000"/>
        </a:buClr>
        <a:buFont typeface="Wingdings" pitchFamily="2" charset="2"/>
        <a:buChar char=""/>
        <a:defRPr sz="2800" kern="1200">
          <a:solidFill>
            <a:schemeClr val="tx1"/>
          </a:solidFill>
          <a:latin typeface="+mn-lt"/>
          <a:ea typeface="+mn-ea"/>
          <a:cs typeface="+mn-cs"/>
        </a:defRPr>
      </a:lvl2pPr>
      <a:lvl3pPr marL="1142972" indent="-228594" algn="l" defTabSz="914378" rtl="0" eaLnBrk="1" latinLnBrk="0" hangingPunct="1">
        <a:spcBef>
          <a:spcPct val="20000"/>
        </a:spcBef>
        <a:buClr>
          <a:srgbClr val="C00000"/>
        </a:buClr>
        <a:buFont typeface="Wingdings" pitchFamily="2" charset="2"/>
        <a:buChar char=""/>
        <a:defRPr sz="2800" kern="1200">
          <a:solidFill>
            <a:schemeClr val="tx1"/>
          </a:solidFill>
          <a:latin typeface="+mn-lt"/>
          <a:ea typeface="+mn-ea"/>
          <a:cs typeface="+mn-cs"/>
        </a:defRPr>
      </a:lvl3pPr>
      <a:lvl4pPr marL="1600160" indent="-228594" algn="l" defTabSz="914378" rtl="0" eaLnBrk="1" latinLnBrk="0" hangingPunct="1">
        <a:spcBef>
          <a:spcPct val="20000"/>
        </a:spcBef>
        <a:buClr>
          <a:srgbClr val="C00000"/>
        </a:buClr>
        <a:buFont typeface="Wingdings" pitchFamily="2" charset="2"/>
        <a:buChar char=""/>
        <a:defRPr sz="2800" kern="1200">
          <a:solidFill>
            <a:schemeClr val="tx1"/>
          </a:solidFill>
          <a:latin typeface="+mn-lt"/>
          <a:ea typeface="+mn-ea"/>
          <a:cs typeface="+mn-cs"/>
        </a:defRPr>
      </a:lvl4pPr>
      <a:lvl5pPr marL="2057348" indent="-228594" algn="l" defTabSz="914378" rtl="0" eaLnBrk="1" latinLnBrk="0" hangingPunct="1">
        <a:spcBef>
          <a:spcPct val="20000"/>
        </a:spcBef>
        <a:buClr>
          <a:srgbClr val="C00000"/>
        </a:buClr>
        <a:buFont typeface="Wingdings" pitchFamily="2" charset="2"/>
        <a:buChar char=""/>
        <a:defRPr sz="2800" kern="1200">
          <a:solidFill>
            <a:schemeClr val="tx1"/>
          </a:solidFill>
          <a:latin typeface="+mn-lt"/>
          <a:ea typeface="+mn-ea"/>
          <a:cs typeface="+mn-cs"/>
        </a:defRPr>
      </a:lvl5pPr>
      <a:lvl6pPr marL="2514537" indent="-228594" algn="l" defTabSz="914378"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726" indent="-228594" algn="l" defTabSz="914378"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915" indent="-228594" algn="l" defTabSz="914378"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103" indent="-228594" algn="l" defTabSz="914378"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78" rtl="0" eaLnBrk="1" latinLnBrk="0" hangingPunct="1">
        <a:defRPr sz="1800" kern="1200">
          <a:solidFill>
            <a:schemeClr val="tx1"/>
          </a:solidFill>
          <a:latin typeface="+mn-lt"/>
          <a:ea typeface="+mn-ea"/>
          <a:cs typeface="+mn-cs"/>
        </a:defRPr>
      </a:lvl1pPr>
      <a:lvl2pPr marL="457189" algn="l" defTabSz="914378" rtl="0" eaLnBrk="1" latinLnBrk="0" hangingPunct="1">
        <a:defRPr sz="1800" kern="1200">
          <a:solidFill>
            <a:schemeClr val="tx1"/>
          </a:solidFill>
          <a:latin typeface="+mn-lt"/>
          <a:ea typeface="+mn-ea"/>
          <a:cs typeface="+mn-cs"/>
        </a:defRPr>
      </a:lvl2pPr>
      <a:lvl3pPr marL="914378" algn="l" defTabSz="914378" rtl="0" eaLnBrk="1" latinLnBrk="0" hangingPunct="1">
        <a:defRPr sz="1800" kern="1200">
          <a:solidFill>
            <a:schemeClr val="tx1"/>
          </a:solidFill>
          <a:latin typeface="+mn-lt"/>
          <a:ea typeface="+mn-ea"/>
          <a:cs typeface="+mn-cs"/>
        </a:defRPr>
      </a:lvl3pPr>
      <a:lvl4pPr marL="1371566" algn="l" defTabSz="914378" rtl="0" eaLnBrk="1" latinLnBrk="0" hangingPunct="1">
        <a:defRPr sz="1800" kern="1200">
          <a:solidFill>
            <a:schemeClr val="tx1"/>
          </a:solidFill>
          <a:latin typeface="+mn-lt"/>
          <a:ea typeface="+mn-ea"/>
          <a:cs typeface="+mn-cs"/>
        </a:defRPr>
      </a:lvl4pPr>
      <a:lvl5pPr marL="1828754" algn="l" defTabSz="914378" rtl="0" eaLnBrk="1" latinLnBrk="0" hangingPunct="1">
        <a:defRPr sz="1800" kern="1200">
          <a:solidFill>
            <a:schemeClr val="tx1"/>
          </a:solidFill>
          <a:latin typeface="+mn-lt"/>
          <a:ea typeface="+mn-ea"/>
          <a:cs typeface="+mn-cs"/>
        </a:defRPr>
      </a:lvl5pPr>
      <a:lvl6pPr marL="2285943" algn="l" defTabSz="914378" rtl="0" eaLnBrk="1" latinLnBrk="0" hangingPunct="1">
        <a:defRPr sz="1800" kern="1200">
          <a:solidFill>
            <a:schemeClr val="tx1"/>
          </a:solidFill>
          <a:latin typeface="+mn-lt"/>
          <a:ea typeface="+mn-ea"/>
          <a:cs typeface="+mn-cs"/>
        </a:defRPr>
      </a:lvl6pPr>
      <a:lvl7pPr marL="2743132" algn="l" defTabSz="914378" rtl="0" eaLnBrk="1" latinLnBrk="0" hangingPunct="1">
        <a:defRPr sz="1800" kern="1200">
          <a:solidFill>
            <a:schemeClr val="tx1"/>
          </a:solidFill>
          <a:latin typeface="+mn-lt"/>
          <a:ea typeface="+mn-ea"/>
          <a:cs typeface="+mn-cs"/>
        </a:defRPr>
      </a:lvl7pPr>
      <a:lvl8pPr marL="3200320" algn="l" defTabSz="914378" rtl="0" eaLnBrk="1" latinLnBrk="0" hangingPunct="1">
        <a:defRPr sz="1800" kern="1200">
          <a:solidFill>
            <a:schemeClr val="tx1"/>
          </a:solidFill>
          <a:latin typeface="+mn-lt"/>
          <a:ea typeface="+mn-ea"/>
          <a:cs typeface="+mn-cs"/>
        </a:defRPr>
      </a:lvl8pPr>
      <a:lvl9pPr marL="3657509" algn="l" defTabSz="914378"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4.emf"/></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4.emf"/></Relationships>
</file>

<file path=ppt/slides/_rels/slide1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4.emf"/></Relationships>
</file>

<file path=ppt/slides/_rels/slide1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5.emf"/></Relationships>
</file>

<file path=ppt/slides/_rels/slide15.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notesSlide" Target="../notesSlides/notesSlide17.xml"/><Relationship Id="rId1" Type="http://schemas.openxmlformats.org/officeDocument/2006/relationships/slideLayout" Target="../slideLayouts/slideLayout4.xml"/><Relationship Id="rId4" Type="http://schemas.openxmlformats.org/officeDocument/2006/relationships/image" Target="../media/image8.emf"/></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hyperlink" Target="mailto:rwright@andrews.edu"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3" Type="http://schemas.openxmlformats.org/officeDocument/2006/relationships/hyperlink" Target="https://www.random.org/coins/" TargetMode="External"/><Relationship Id="rId2" Type="http://schemas.openxmlformats.org/officeDocument/2006/relationships/notesSlide" Target="../notesSlides/notesSlide21.xml"/><Relationship Id="rId1" Type="http://schemas.openxmlformats.org/officeDocument/2006/relationships/slideLayout" Target="../slideLayouts/slideLayout4.xml"/><Relationship Id="rId4" Type="http://schemas.openxmlformats.org/officeDocument/2006/relationships/hyperlink" Target="https://www.random.org/dice/" TargetMode="External"/></Relationships>
</file>

<file path=ppt/slides/_rels/slide22.xml.rels><?xml version="1.0" encoding="UTF-8" standalone="yes"?>
<Relationships xmlns="http://schemas.openxmlformats.org/package/2006/relationships"><Relationship Id="rId3" Type="http://schemas.openxmlformats.org/officeDocument/2006/relationships/hyperlink" Target="https://www.andrews.edu/~rwright/algebra2/SamplingSimulator.html" TargetMode="External"/><Relationship Id="rId2" Type="http://schemas.openxmlformats.org/officeDocument/2006/relationships/notesSlide" Target="../notesSlides/notesSlide22.xml"/><Relationship Id="rId1" Type="http://schemas.openxmlformats.org/officeDocument/2006/relationships/slideLayout" Target="../slideLayouts/slideLayout4.xml"/><Relationship Id="rId4" Type="http://schemas.openxmlformats.org/officeDocument/2006/relationships/image" Target="../media/image12.png"/></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4.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notesSlide" Target="../notesSlides/notesSlide42.xml"/><Relationship Id="rId1" Type="http://schemas.openxmlformats.org/officeDocument/2006/relationships/slideLayout" Target="../slideLayouts/slideLayout4.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notesSlide" Target="../notesSlides/notesSlide44.xml"/><Relationship Id="rId1" Type="http://schemas.openxmlformats.org/officeDocument/2006/relationships/slideLayout" Target="../slideLayouts/slideLayout4.xml"/></Relationships>
</file>

<file path=ppt/slides/_rels/slide45.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notesSlide" Target="../notesSlides/notesSlide45.xml"/><Relationship Id="rId1" Type="http://schemas.openxmlformats.org/officeDocument/2006/relationships/slideLayout" Target="../slideLayouts/slideLayout4.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4.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4.xml"/></Relationships>
</file>

<file path=ppt/slides/_rels/slide4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48.xml"/><Relationship Id="rId1" Type="http://schemas.openxmlformats.org/officeDocument/2006/relationships/slideLayout" Target="../slideLayouts/slideLayout4.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50.xml"/><Relationship Id="rId1" Type="http://schemas.openxmlformats.org/officeDocument/2006/relationships/slideLayout" Target="../slideLayouts/slideLayout4.xml"/><Relationship Id="rId5" Type="http://schemas.openxmlformats.org/officeDocument/2006/relationships/image" Target="../media/image17.emf"/><Relationship Id="rId4" Type="http://schemas.openxmlformats.org/officeDocument/2006/relationships/image" Target="../media/image16.emf"/></Relationships>
</file>

<file path=ppt/slides/_rels/slide51.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51.xml"/><Relationship Id="rId1" Type="http://schemas.openxmlformats.org/officeDocument/2006/relationships/slideLayout" Target="../slideLayouts/slideLayout4.xml"/></Relationships>
</file>

<file path=ppt/slides/_rels/slide52.xml.rels><?xml version="1.0" encoding="UTF-8" standalone="yes"?>
<Relationships xmlns="http://schemas.openxmlformats.org/package/2006/relationships"><Relationship Id="rId3" Type="http://schemas.openxmlformats.org/officeDocument/2006/relationships/image" Target="../media/image16.emf"/><Relationship Id="rId2" Type="http://schemas.openxmlformats.org/officeDocument/2006/relationships/notesSlide" Target="../notesSlides/notesSlide52.xml"/><Relationship Id="rId1" Type="http://schemas.openxmlformats.org/officeDocument/2006/relationships/slideLayout" Target="../slideLayouts/slideLayout4.xml"/></Relationships>
</file>

<file path=ppt/slides/_rels/slide53.xml.rels><?xml version="1.0" encoding="UTF-8" standalone="yes"?>
<Relationships xmlns="http://schemas.openxmlformats.org/package/2006/relationships"><Relationship Id="rId3" Type="http://schemas.openxmlformats.org/officeDocument/2006/relationships/image" Target="../media/image18.emf"/><Relationship Id="rId2" Type="http://schemas.openxmlformats.org/officeDocument/2006/relationships/notesSlide" Target="../notesSlides/notesSlide53.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2E38E3-4971-4FC8-89FB-67B17E61A6DE}"/>
              </a:ext>
            </a:extLst>
          </p:cNvPr>
          <p:cNvSpPr>
            <a:spLocks noGrp="1"/>
          </p:cNvSpPr>
          <p:nvPr>
            <p:ph type="ctrTitle"/>
          </p:nvPr>
        </p:nvSpPr>
        <p:spPr/>
        <p:txBody>
          <a:bodyPr/>
          <a:lstStyle/>
          <a:p>
            <a:r>
              <a:rPr lang="en-US" dirty="0"/>
              <a:t>Data Analysis and Statistics</a:t>
            </a:r>
          </a:p>
        </p:txBody>
      </p:sp>
      <p:sp>
        <p:nvSpPr>
          <p:cNvPr id="3" name="Subtitle 2">
            <a:extLst>
              <a:ext uri="{FF2B5EF4-FFF2-40B4-BE49-F238E27FC236}">
                <a16:creationId xmlns:a16="http://schemas.microsoft.com/office/drawing/2014/main" id="{DD86482F-E2D2-4D4B-9E33-EBEBB08C475F}"/>
              </a:ext>
            </a:extLst>
          </p:cNvPr>
          <p:cNvSpPr>
            <a:spLocks noGrp="1"/>
          </p:cNvSpPr>
          <p:nvPr>
            <p:ph type="subTitle" idx="1"/>
          </p:nvPr>
        </p:nvSpPr>
        <p:spPr/>
        <p:txBody>
          <a:bodyPr/>
          <a:lstStyle/>
          <a:p>
            <a:r>
              <a:rPr lang="en-US" dirty="0"/>
              <a:t>Algebra 2</a:t>
            </a:r>
          </a:p>
          <a:p>
            <a:r>
              <a:rPr lang="en-US" dirty="0"/>
              <a:t>Chapter 9</a:t>
            </a:r>
          </a:p>
        </p:txBody>
      </p:sp>
    </p:spTree>
    <p:extLst>
      <p:ext uri="{BB962C8B-B14F-4D97-AF65-F5344CB8AC3E}">
        <p14:creationId xmlns:p14="http://schemas.microsoft.com/office/powerpoint/2010/main" val="355817902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9.1 Using Normal Distributions</a:t>
            </a:r>
          </a:p>
        </p:txBody>
      </p:sp>
      <p:sp>
        <p:nvSpPr>
          <p:cNvPr id="4" name="Content Placeholder 3"/>
          <p:cNvSpPr>
            <a:spLocks noGrp="1"/>
          </p:cNvSpPr>
          <p:nvPr>
            <p:ph idx="1"/>
          </p:nvPr>
        </p:nvSpPr>
        <p:spPr/>
        <p:txBody>
          <a:bodyPr/>
          <a:lstStyle/>
          <a:p>
            <a:r>
              <a:rPr lang="en-US" dirty="0"/>
              <a:t>A normal distribution is modeled by a bell-shaped curve called a normal curve that is symmetric about the mean.</a:t>
            </a:r>
          </a:p>
          <a:p>
            <a:endParaRPr lang="en-US" dirty="0"/>
          </a:p>
        </p:txBody>
      </p:sp>
      <p:pic>
        <p:nvPicPr>
          <p:cNvPr id="1026"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5917" r="13196" b="8240"/>
          <a:stretch/>
        </p:blipFill>
        <p:spPr bwMode="auto">
          <a:xfrm>
            <a:off x="2286002" y="2553126"/>
            <a:ext cx="4456497" cy="14172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5194077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fade">
                                      <p:cBhvr>
                                        <p:cTn id="7" dur="500"/>
                                        <p:tgtEl>
                                          <p:spTgt spid="1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9.1 Using Normal Distributions</a:t>
            </a:r>
          </a:p>
        </p:txBody>
      </p:sp>
      <mc:AlternateContent xmlns:mc="http://schemas.openxmlformats.org/markup-compatibility/2006" xmlns:a14="http://schemas.microsoft.com/office/drawing/2010/main">
        <mc:Choice Requires="a14">
          <p:sp>
            <p:nvSpPr>
              <p:cNvPr id="4" name="Content Placeholder 3"/>
              <p:cNvSpPr>
                <a:spLocks noGrp="1"/>
              </p:cNvSpPr>
              <p:nvPr>
                <p:ph idx="1"/>
              </p:nvPr>
            </p:nvSpPr>
            <p:spPr>
              <a:xfrm>
                <a:off x="0" y="1926302"/>
                <a:ext cx="9144000" cy="2668321"/>
              </a:xfrm>
            </p:spPr>
            <p:txBody>
              <a:bodyPr>
                <a:noAutofit/>
              </a:bodyPr>
              <a:lstStyle/>
              <a:p>
                <a:r>
                  <a:rPr lang="en-US" sz="2000" dirty="0"/>
                  <a:t>A </a:t>
                </a:r>
                <a:r>
                  <a:rPr lang="en-US" sz="2000" dirty="0">
                    <a:solidFill>
                      <a:schemeClr val="accent6"/>
                    </a:solidFill>
                  </a:rPr>
                  <a:t>normal distribution </a:t>
                </a:r>
                <a:r>
                  <a:rPr lang="en-US" sz="2000" dirty="0"/>
                  <a:t>with mean </a:t>
                </a:r>
                <a14:m>
                  <m:oMath xmlns:m="http://schemas.openxmlformats.org/officeDocument/2006/math">
                    <m:r>
                      <a:rPr lang="en-US" sz="2000" i="1">
                        <a:latin typeface="Cambria Math" panose="02040503050406030204" pitchFamily="18" charset="0"/>
                      </a:rPr>
                      <m:t>𝜇</m:t>
                    </m:r>
                  </m:oMath>
                </a14:m>
                <a:r>
                  <a:rPr lang="en-US" sz="2000" dirty="0"/>
                  <a:t> and standard deviation </a:t>
                </a:r>
                <a14:m>
                  <m:oMath xmlns:m="http://schemas.openxmlformats.org/officeDocument/2006/math">
                    <m:r>
                      <a:rPr lang="en-US" sz="2000" i="1">
                        <a:latin typeface="Cambria Math"/>
                        <a:ea typeface="Cambria Math"/>
                      </a:rPr>
                      <m:t>𝜎</m:t>
                    </m:r>
                  </m:oMath>
                </a14:m>
                <a:r>
                  <a:rPr lang="en-US" sz="2000" dirty="0"/>
                  <a:t> has the following properties:</a:t>
                </a:r>
              </a:p>
              <a:p>
                <a:pPr lvl="1"/>
                <a:r>
                  <a:rPr lang="en-US" sz="2000" dirty="0"/>
                  <a:t>The total area under the related normal curve is 1.</a:t>
                </a:r>
              </a:p>
              <a:p>
                <a:pPr lvl="1"/>
                <a:r>
                  <a:rPr lang="en-US" sz="2000" dirty="0"/>
                  <a:t>About </a:t>
                </a:r>
                <a:r>
                  <a:rPr lang="en-US" sz="2000" dirty="0">
                    <a:solidFill>
                      <a:schemeClr val="accent3"/>
                    </a:solidFill>
                  </a:rPr>
                  <a:t>68%</a:t>
                </a:r>
                <a:r>
                  <a:rPr lang="en-US" sz="2000" dirty="0"/>
                  <a:t> of the area lies within </a:t>
                </a:r>
                <a:r>
                  <a:rPr lang="en-US" sz="2000" dirty="0">
                    <a:solidFill>
                      <a:schemeClr val="accent3"/>
                    </a:solidFill>
                  </a:rPr>
                  <a:t>1 standard deviation</a:t>
                </a:r>
                <a:r>
                  <a:rPr lang="en-US" sz="2000" dirty="0"/>
                  <a:t> of the mean.</a:t>
                </a:r>
              </a:p>
              <a:p>
                <a:pPr lvl="1"/>
                <a:r>
                  <a:rPr lang="en-US" sz="2000" dirty="0"/>
                  <a:t>About </a:t>
                </a:r>
                <a:r>
                  <a:rPr lang="en-US" sz="2000" dirty="0">
                    <a:solidFill>
                      <a:schemeClr val="accent3"/>
                    </a:solidFill>
                  </a:rPr>
                  <a:t>95%</a:t>
                </a:r>
                <a:r>
                  <a:rPr lang="en-US" sz="2000" dirty="0"/>
                  <a:t> of the area lies within </a:t>
                </a:r>
                <a:r>
                  <a:rPr lang="en-US" sz="2000" dirty="0">
                    <a:solidFill>
                      <a:schemeClr val="accent3"/>
                    </a:solidFill>
                  </a:rPr>
                  <a:t>2 standard deviations </a:t>
                </a:r>
                <a:r>
                  <a:rPr lang="en-US" sz="2000" dirty="0"/>
                  <a:t>of the mean.</a:t>
                </a:r>
              </a:p>
              <a:p>
                <a:pPr lvl="1"/>
                <a:r>
                  <a:rPr lang="en-US" sz="2000" dirty="0"/>
                  <a:t>About </a:t>
                </a:r>
                <a:r>
                  <a:rPr lang="en-US" sz="2000" dirty="0">
                    <a:solidFill>
                      <a:schemeClr val="accent3"/>
                    </a:solidFill>
                  </a:rPr>
                  <a:t>99.7%</a:t>
                </a:r>
                <a:r>
                  <a:rPr lang="en-US" sz="2000" dirty="0"/>
                  <a:t> of the area lies within </a:t>
                </a:r>
                <a:r>
                  <a:rPr lang="en-US" sz="2000" dirty="0">
                    <a:solidFill>
                      <a:schemeClr val="accent3"/>
                    </a:solidFill>
                  </a:rPr>
                  <a:t>3 standard deviations </a:t>
                </a:r>
                <a:r>
                  <a:rPr lang="en-US" sz="2000" dirty="0"/>
                  <a:t>of the mean.</a:t>
                </a:r>
              </a:p>
              <a:p>
                <a:endParaRPr lang="en-US" dirty="0"/>
              </a:p>
            </p:txBody>
          </p:sp>
        </mc:Choice>
        <mc:Fallback xmlns="">
          <p:sp>
            <p:nvSpPr>
              <p:cNvPr id="4" name="Content Placeholder 3"/>
              <p:cNvSpPr>
                <a:spLocks noGrp="1" noRot="1" noChangeAspect="1" noMove="1" noResize="1" noEditPoints="1" noAdjustHandles="1" noChangeArrowheads="1" noChangeShapeType="1" noTextEdit="1"/>
              </p:cNvSpPr>
              <p:nvPr>
                <p:ph idx="1"/>
              </p:nvPr>
            </p:nvSpPr>
            <p:spPr>
              <a:xfrm>
                <a:off x="0" y="1926302"/>
                <a:ext cx="9144000" cy="2668321"/>
              </a:xfrm>
              <a:blipFill>
                <a:blip r:embed="rId3"/>
                <a:stretch>
                  <a:fillRect l="-600" t="-1370"/>
                </a:stretch>
              </a:blipFill>
            </p:spPr>
            <p:txBody>
              <a:bodyPr/>
              <a:lstStyle/>
              <a:p>
                <a:r>
                  <a:rPr lang="en-US">
                    <a:noFill/>
                  </a:rPr>
                  <a:t> </a:t>
                </a:r>
              </a:p>
            </p:txBody>
          </p:sp>
        </mc:Fallback>
      </mc:AlternateContent>
      <p:pic>
        <p:nvPicPr>
          <p:cNvPr id="3" name="Picture 2">
            <a:extLst>
              <a:ext uri="{FF2B5EF4-FFF2-40B4-BE49-F238E27FC236}">
                <a16:creationId xmlns:a16="http://schemas.microsoft.com/office/drawing/2014/main" id="{4B679D87-AB0D-4890-A082-9B3E810C8A92}"/>
              </a:ext>
            </a:extLst>
          </p:cNvPr>
          <p:cNvPicPr>
            <a:picLocks noChangeAspect="1"/>
          </p:cNvPicPr>
          <p:nvPr/>
        </p:nvPicPr>
        <p:blipFill>
          <a:blip r:embed="rId4"/>
          <a:stretch>
            <a:fillRect/>
          </a:stretch>
        </p:blipFill>
        <p:spPr>
          <a:xfrm>
            <a:off x="5301049" y="0"/>
            <a:ext cx="3842951" cy="2003401"/>
          </a:xfrm>
          <a:prstGeom prst="rect">
            <a:avLst/>
          </a:prstGeom>
        </p:spPr>
      </p:pic>
    </p:spTree>
    <p:extLst>
      <p:ext uri="{BB962C8B-B14F-4D97-AF65-F5344CB8AC3E}">
        <p14:creationId xmlns:p14="http://schemas.microsoft.com/office/powerpoint/2010/main" val="27114611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uiExpand="1"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9.1 Using Normal Distributions</a:t>
            </a:r>
          </a:p>
        </p:txBody>
      </p:sp>
      <mc:AlternateContent xmlns:mc="http://schemas.openxmlformats.org/markup-compatibility/2006" xmlns:a14="http://schemas.microsoft.com/office/drawing/2010/main">
        <mc:Choice Requires="a14">
          <p:sp>
            <p:nvSpPr>
              <p:cNvPr id="5" name="Content Placeholder 4"/>
              <p:cNvSpPr>
                <a:spLocks noGrp="1"/>
              </p:cNvSpPr>
              <p:nvPr>
                <p:ph idx="1"/>
              </p:nvPr>
            </p:nvSpPr>
            <p:spPr/>
            <p:txBody>
              <a:bodyPr>
                <a:normAutofit lnSpcReduction="10000"/>
              </a:bodyPr>
              <a:lstStyle/>
              <a:p>
                <a:r>
                  <a:rPr lang="en-US" dirty="0"/>
                  <a:t>A normal distribution has mean and standard deviation.  For a randomly selected </a:t>
                </a:r>
                <a:r>
                  <a:rPr lang="en-US" i="1" dirty="0"/>
                  <a:t>x</a:t>
                </a:r>
                <a:r>
                  <a:rPr lang="en-US" dirty="0"/>
                  <a:t>-value from the distribution, find P(</a:t>
                </a:r>
                <a14:m>
                  <m:oMath xmlns:m="http://schemas.openxmlformats.org/officeDocument/2006/math">
                    <m:r>
                      <a:rPr lang="en-US" b="0" i="1" smtClean="0">
                        <a:latin typeface="Cambria Math" panose="02040503050406030204" pitchFamily="18" charset="0"/>
                      </a:rPr>
                      <m:t>𝜇</m:t>
                    </m:r>
                    <m:r>
                      <a:rPr lang="en-US">
                        <a:latin typeface="Cambria Math"/>
                        <a:ea typeface="Cambria Math"/>
                      </a:rPr>
                      <m:t>−</m:t>
                    </m:r>
                    <m:r>
                      <a:rPr lang="en-US" i="1">
                        <a:latin typeface="Cambria Math"/>
                        <a:ea typeface="Cambria Math"/>
                      </a:rPr>
                      <m:t>𝜎</m:t>
                    </m:r>
                    <m:r>
                      <a:rPr lang="en-US" i="1">
                        <a:latin typeface="Cambria Math"/>
                        <a:ea typeface="Cambria Math"/>
                      </a:rPr>
                      <m:t>≤</m:t>
                    </m:r>
                    <m:r>
                      <a:rPr lang="en-US" i="1">
                        <a:latin typeface="Cambria Math"/>
                        <a:ea typeface="Cambria Math"/>
                      </a:rPr>
                      <m:t>𝑥</m:t>
                    </m:r>
                    <m:r>
                      <a:rPr lang="en-US" i="1">
                        <a:latin typeface="Cambria Math"/>
                        <a:ea typeface="Cambria Math"/>
                      </a:rPr>
                      <m:t>≤</m:t>
                    </m:r>
                    <m:r>
                      <a:rPr lang="en-US" b="0" i="1" smtClean="0">
                        <a:latin typeface="Cambria Math" panose="02040503050406030204" pitchFamily="18" charset="0"/>
                      </a:rPr>
                      <m:t>𝜇</m:t>
                    </m:r>
                    <m:r>
                      <a:rPr lang="en-US" i="1">
                        <a:latin typeface="Cambria Math"/>
                        <a:ea typeface="Cambria Math"/>
                      </a:rPr>
                      <m:t>+3</m:t>
                    </m:r>
                    <m:r>
                      <a:rPr lang="en-US" i="1">
                        <a:latin typeface="Cambria Math"/>
                        <a:ea typeface="Cambria Math"/>
                      </a:rPr>
                      <m:t>𝜎</m:t>
                    </m:r>
                  </m:oMath>
                </a14:m>
                <a:r>
                  <a:rPr lang="en-US" dirty="0"/>
                  <a:t>)</a:t>
                </a:r>
              </a:p>
              <a:p>
                <a:endParaRPr lang="en-US" dirty="0"/>
              </a:p>
              <a:p>
                <a:endParaRPr lang="en-US" dirty="0"/>
              </a:p>
              <a:p>
                <a:endParaRPr lang="en-US" dirty="0"/>
              </a:p>
              <a:p>
                <a:r>
                  <a:rPr lang="en-US" dirty="0"/>
                  <a:t>Try 470#5 </a:t>
                </a:r>
                <a14:m>
                  <m:oMath xmlns:m="http://schemas.openxmlformats.org/officeDocument/2006/math">
                    <m:r>
                      <a:rPr lang="en-US" b="0" i="1" smtClean="0">
                        <a:latin typeface="Cambria Math" panose="02040503050406030204" pitchFamily="18" charset="0"/>
                      </a:rPr>
                      <m:t>𝑃</m:t>
                    </m:r>
                    <m:d>
                      <m:dPr>
                        <m:ctrlPr>
                          <a:rPr lang="en-US" b="0" i="1" smtClean="0">
                            <a:latin typeface="Cambria Math" panose="02040503050406030204" pitchFamily="18" charset="0"/>
                          </a:rPr>
                        </m:ctrlPr>
                      </m:dPr>
                      <m:e>
                        <m:r>
                          <a:rPr lang="en-US" b="0" i="1" smtClean="0">
                            <a:latin typeface="Cambria Math" panose="02040503050406030204" pitchFamily="18" charset="0"/>
                          </a:rPr>
                          <m:t>𝑥</m:t>
                        </m:r>
                        <m:r>
                          <a:rPr lang="en-US" b="0" i="1" smtClean="0">
                            <a:latin typeface="Cambria Math" panose="02040503050406030204" pitchFamily="18" charset="0"/>
                          </a:rPr>
                          <m:t>≤</m:t>
                        </m:r>
                        <m:r>
                          <a:rPr lang="en-US" b="0" i="1" smtClean="0">
                            <a:latin typeface="Cambria Math" panose="02040503050406030204" pitchFamily="18" charset="0"/>
                          </a:rPr>
                          <m:t>𝜇</m:t>
                        </m:r>
                        <m:r>
                          <a:rPr lang="en-US" b="0" i="1" smtClean="0">
                            <a:latin typeface="Cambria Math" panose="02040503050406030204" pitchFamily="18" charset="0"/>
                          </a:rPr>
                          <m:t>−</m:t>
                        </m:r>
                        <m:r>
                          <a:rPr lang="en-US" b="0" i="1" smtClean="0">
                            <a:latin typeface="Cambria Math" panose="02040503050406030204" pitchFamily="18" charset="0"/>
                          </a:rPr>
                          <m:t>𝜎</m:t>
                        </m:r>
                      </m:e>
                    </m:d>
                  </m:oMath>
                </a14:m>
                <a:endParaRPr lang="en-US" dirty="0"/>
              </a:p>
              <a:p>
                <a:endParaRPr lang="en-US" dirty="0"/>
              </a:p>
            </p:txBody>
          </p:sp>
        </mc:Choice>
        <mc:Fallback xmlns="">
          <p:sp>
            <p:nvSpPr>
              <p:cNvPr id="5" name="Content Placeholder 4"/>
              <p:cNvSpPr>
                <a:spLocks noGrp="1" noRot="1" noChangeAspect="1" noMove="1" noResize="1" noEditPoints="1" noAdjustHandles="1" noChangeArrowheads="1" noChangeShapeType="1" noTextEdit="1"/>
              </p:cNvSpPr>
              <p:nvPr>
                <p:ph idx="1"/>
              </p:nvPr>
            </p:nvSpPr>
            <p:spPr>
              <a:blipFill>
                <a:blip r:embed="rId3"/>
                <a:stretch>
                  <a:fillRect l="-1400" t="-3639"/>
                </a:stretch>
              </a:blipFill>
            </p:spPr>
            <p:txBody>
              <a:bodyPr/>
              <a:lstStyle/>
              <a:p>
                <a:r>
                  <a:rPr lang="en-US">
                    <a:noFill/>
                  </a:rPr>
                  <a:t> </a:t>
                </a:r>
              </a:p>
            </p:txBody>
          </p:sp>
        </mc:Fallback>
      </mc:AlternateContent>
      <p:pic>
        <p:nvPicPr>
          <p:cNvPr id="3" name="Picture 2">
            <a:extLst>
              <a:ext uri="{FF2B5EF4-FFF2-40B4-BE49-F238E27FC236}">
                <a16:creationId xmlns:a16="http://schemas.microsoft.com/office/drawing/2014/main" id="{86B8BCC4-A75D-4CFD-BC4D-279275566365}"/>
              </a:ext>
            </a:extLst>
          </p:cNvPr>
          <p:cNvPicPr>
            <a:picLocks noChangeAspect="1"/>
          </p:cNvPicPr>
          <p:nvPr/>
        </p:nvPicPr>
        <p:blipFill>
          <a:blip r:embed="rId4"/>
          <a:stretch>
            <a:fillRect/>
          </a:stretch>
        </p:blipFill>
        <p:spPr>
          <a:xfrm>
            <a:off x="5069179" y="2160559"/>
            <a:ext cx="4068644" cy="2121058"/>
          </a:xfrm>
          <a:prstGeom prst="rect">
            <a:avLst/>
          </a:prstGeom>
        </p:spPr>
      </p:pic>
    </p:spTree>
    <p:extLst>
      <p:ext uri="{BB962C8B-B14F-4D97-AF65-F5344CB8AC3E}">
        <p14:creationId xmlns:p14="http://schemas.microsoft.com/office/powerpoint/2010/main" val="41822038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uiExpand="1"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9.1 Using Normal Distributions</a:t>
            </a:r>
          </a:p>
        </p:txBody>
      </p:sp>
      <mc:AlternateContent xmlns:mc="http://schemas.openxmlformats.org/markup-compatibility/2006" xmlns:a14="http://schemas.microsoft.com/office/drawing/2010/main">
        <mc:Choice Requires="a14">
          <p:sp>
            <p:nvSpPr>
              <p:cNvPr id="5" name="Content Placeholder 4"/>
              <p:cNvSpPr>
                <a:spLocks noGrp="1"/>
              </p:cNvSpPr>
              <p:nvPr>
                <p:ph idx="1"/>
              </p:nvPr>
            </p:nvSpPr>
            <p:spPr>
              <a:xfrm>
                <a:off x="0" y="1200151"/>
                <a:ext cx="9144000" cy="3878477"/>
              </a:xfrm>
            </p:spPr>
            <p:txBody>
              <a:bodyPr>
                <a:normAutofit/>
              </a:bodyPr>
              <a:lstStyle/>
              <a:p>
                <a:r>
                  <a:rPr lang="en-US" sz="2400" dirty="0"/>
                  <a:t>The weight of strawberry packages is normally distributed with a mean of 16.18 </a:t>
                </a:r>
                <a:r>
                  <a:rPr lang="en-US" sz="2400" dirty="0" err="1"/>
                  <a:t>oz</a:t>
                </a:r>
                <a:r>
                  <a:rPr lang="en-US" sz="2400" dirty="0"/>
                  <a:t> and standard deviation of 0.34 oz.  If you randomly choose a container, what is the probability that it weighs less than 15.5 oz?</a:t>
                </a:r>
              </a:p>
              <a:p>
                <a:endParaRPr lang="en-US" sz="2400" dirty="0"/>
              </a:p>
              <a:p>
                <a:endParaRPr lang="en-US" sz="2400" dirty="0"/>
              </a:p>
              <a:p>
                <a:endParaRPr lang="en-US" sz="2400" dirty="0"/>
              </a:p>
              <a:p>
                <a:r>
                  <a:rPr lang="en-US" sz="2400" dirty="0"/>
                  <a:t>Try 470#11 </a:t>
                </a:r>
                <a14:m>
                  <m:oMath xmlns:m="http://schemas.openxmlformats.org/officeDocument/2006/math">
                    <m:r>
                      <a:rPr lang="en-US" sz="2400" i="1">
                        <a:latin typeface="Cambria Math" panose="02040503050406030204" pitchFamily="18" charset="0"/>
                      </a:rPr>
                      <m:t>𝜇</m:t>
                    </m:r>
                    <m:r>
                      <a:rPr lang="en-US" sz="2400" i="1">
                        <a:latin typeface="Cambria Math" panose="02040503050406030204" pitchFamily="18" charset="0"/>
                      </a:rPr>
                      <m:t>=33, </m:t>
                    </m:r>
                    <m:r>
                      <a:rPr lang="en-US" sz="2400" i="1">
                        <a:latin typeface="Cambria Math" panose="02040503050406030204" pitchFamily="18" charset="0"/>
                      </a:rPr>
                      <m:t>𝜎</m:t>
                    </m:r>
                    <m:r>
                      <a:rPr lang="en-US" sz="2400" i="1">
                        <a:latin typeface="Cambria Math" panose="02040503050406030204" pitchFamily="18" charset="0"/>
                      </a:rPr>
                      <m:t>=4</m:t>
                    </m:r>
                  </m:oMath>
                </a14:m>
                <a:r>
                  <a:rPr lang="en-US" sz="2400" dirty="0"/>
                  <a:t>, </a:t>
                </a:r>
                <a:br>
                  <a:rPr lang="en-US" sz="2400" dirty="0"/>
                </a:br>
                <a:r>
                  <a:rPr lang="en-US" sz="2400" dirty="0"/>
                  <a:t>find </a:t>
                </a:r>
                <a14:m>
                  <m:oMath xmlns:m="http://schemas.openxmlformats.org/officeDocument/2006/math">
                    <m:r>
                      <a:rPr lang="en-US" sz="2400" i="1">
                        <a:latin typeface="Cambria Math" panose="02040503050406030204" pitchFamily="18" charset="0"/>
                      </a:rPr>
                      <m:t>𝑃</m:t>
                    </m:r>
                    <m:d>
                      <m:dPr>
                        <m:ctrlPr>
                          <a:rPr lang="en-US" sz="2400" i="1">
                            <a:latin typeface="Cambria Math" panose="02040503050406030204" pitchFamily="18" charset="0"/>
                          </a:rPr>
                        </m:ctrlPr>
                      </m:dPr>
                      <m:e>
                        <m:r>
                          <a:rPr lang="en-US" sz="2400" i="1">
                            <a:latin typeface="Cambria Math" panose="02040503050406030204" pitchFamily="18" charset="0"/>
                          </a:rPr>
                          <m:t>29≤</m:t>
                        </m:r>
                        <m:r>
                          <a:rPr lang="en-US" sz="2400" i="1">
                            <a:latin typeface="Cambria Math" panose="02040503050406030204" pitchFamily="18" charset="0"/>
                          </a:rPr>
                          <m:t>𝑥</m:t>
                        </m:r>
                        <m:r>
                          <a:rPr lang="en-US" sz="2400" i="1">
                            <a:latin typeface="Cambria Math" panose="02040503050406030204" pitchFamily="18" charset="0"/>
                          </a:rPr>
                          <m:t>≤37</m:t>
                        </m:r>
                      </m:e>
                    </m:d>
                  </m:oMath>
                </a14:m>
                <a:endParaRPr lang="en-US" sz="2400" dirty="0"/>
              </a:p>
              <a:p>
                <a:endParaRPr lang="en-US" sz="2400" dirty="0"/>
              </a:p>
            </p:txBody>
          </p:sp>
        </mc:Choice>
        <mc:Fallback xmlns="">
          <p:sp>
            <p:nvSpPr>
              <p:cNvPr id="5" name="Content Placeholder 4"/>
              <p:cNvSpPr>
                <a:spLocks noGrp="1" noRot="1" noChangeAspect="1" noMove="1" noResize="1" noEditPoints="1" noAdjustHandles="1" noChangeArrowheads="1" noChangeShapeType="1" noTextEdit="1"/>
              </p:cNvSpPr>
              <p:nvPr>
                <p:ph idx="1"/>
              </p:nvPr>
            </p:nvSpPr>
            <p:spPr>
              <a:xfrm>
                <a:off x="0" y="1200151"/>
                <a:ext cx="9144000" cy="3878477"/>
              </a:xfrm>
              <a:blipFill>
                <a:blip r:embed="rId3"/>
                <a:stretch>
                  <a:fillRect l="-867" t="-1258" r="-133"/>
                </a:stretch>
              </a:blipFill>
            </p:spPr>
            <p:txBody>
              <a:bodyPr/>
              <a:lstStyle/>
              <a:p>
                <a:r>
                  <a:rPr lang="en-US">
                    <a:noFill/>
                  </a:rPr>
                  <a:t> </a:t>
                </a:r>
              </a:p>
            </p:txBody>
          </p:sp>
        </mc:Fallback>
      </mc:AlternateContent>
      <p:pic>
        <p:nvPicPr>
          <p:cNvPr id="3" name="Picture 2">
            <a:extLst>
              <a:ext uri="{FF2B5EF4-FFF2-40B4-BE49-F238E27FC236}">
                <a16:creationId xmlns:a16="http://schemas.microsoft.com/office/drawing/2014/main" id="{73732DF5-E7BD-4D4C-9D92-05238F8F90E1}"/>
              </a:ext>
            </a:extLst>
          </p:cNvPr>
          <p:cNvPicPr>
            <a:picLocks noChangeAspect="1"/>
          </p:cNvPicPr>
          <p:nvPr/>
        </p:nvPicPr>
        <p:blipFill>
          <a:blip r:embed="rId4"/>
          <a:stretch>
            <a:fillRect/>
          </a:stretch>
        </p:blipFill>
        <p:spPr>
          <a:xfrm>
            <a:off x="4901597" y="2382981"/>
            <a:ext cx="4242404" cy="2211642"/>
          </a:xfrm>
          <a:prstGeom prst="rect">
            <a:avLst/>
          </a:prstGeom>
        </p:spPr>
      </p:pic>
    </p:spTree>
    <p:extLst>
      <p:ext uri="{BB962C8B-B14F-4D97-AF65-F5344CB8AC3E}">
        <p14:creationId xmlns:p14="http://schemas.microsoft.com/office/powerpoint/2010/main" val="32938274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uiExpand="1"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9.1 Using Normal Distributions</a:t>
            </a:r>
          </a:p>
        </p:txBody>
      </p:sp>
      <mc:AlternateContent xmlns:mc="http://schemas.openxmlformats.org/markup-compatibility/2006" xmlns:a14="http://schemas.microsoft.com/office/drawing/2010/main">
        <mc:Choice Requires="a14">
          <p:sp>
            <p:nvSpPr>
              <p:cNvPr id="4" name="Content Placeholder 3"/>
              <p:cNvSpPr>
                <a:spLocks noGrp="1"/>
              </p:cNvSpPr>
              <p:nvPr>
                <p:ph idx="1"/>
              </p:nvPr>
            </p:nvSpPr>
            <p:spPr>
              <a:xfrm>
                <a:off x="3466070" y="1200151"/>
                <a:ext cx="5373129" cy="3943349"/>
              </a:xfrm>
            </p:spPr>
            <p:txBody>
              <a:bodyPr>
                <a:normAutofit fontScale="85000" lnSpcReduction="20000"/>
              </a:bodyPr>
              <a:lstStyle/>
              <a:p>
                <a:r>
                  <a:rPr lang="en-US" dirty="0"/>
                  <a:t>The </a:t>
                </a:r>
                <a:r>
                  <a:rPr lang="en-US" b="1" dirty="0">
                    <a:solidFill>
                      <a:schemeClr val="accent6"/>
                    </a:solidFill>
                  </a:rPr>
                  <a:t>standard normal distribution </a:t>
                </a:r>
                <a:r>
                  <a:rPr lang="en-US" dirty="0">
                    <a:solidFill>
                      <a:schemeClr val="accent6"/>
                    </a:solidFill>
                  </a:rPr>
                  <a:t> </a:t>
                </a:r>
                <a:r>
                  <a:rPr lang="en-US" dirty="0"/>
                  <a:t>is the normal distribution with mean = 0 and standard deviation = 1.  </a:t>
                </a:r>
              </a:p>
              <a:p>
                <a:pPr marL="0" indent="0" algn="ctr">
                  <a:buNone/>
                </a:pPr>
                <a:r>
                  <a:rPr lang="en-US" b="1" dirty="0"/>
                  <a:t>Formula = </a:t>
                </a:r>
                <a14:m>
                  <m:oMath xmlns:m="http://schemas.openxmlformats.org/officeDocument/2006/math">
                    <m:r>
                      <a:rPr lang="en-US" sz="4000" i="1">
                        <a:latin typeface="Cambria Math"/>
                      </a:rPr>
                      <m:t>𝑧</m:t>
                    </m:r>
                    <m:r>
                      <a:rPr lang="en-US" sz="4000" i="1">
                        <a:latin typeface="Cambria Math"/>
                      </a:rPr>
                      <m:t>=</m:t>
                    </m:r>
                    <m:f>
                      <m:fPr>
                        <m:ctrlPr>
                          <a:rPr lang="en-US" sz="4000" i="1">
                            <a:latin typeface="Cambria Math" panose="02040503050406030204" pitchFamily="18" charset="0"/>
                          </a:rPr>
                        </m:ctrlPr>
                      </m:fPr>
                      <m:num>
                        <m:r>
                          <a:rPr lang="en-US" sz="4000" i="1">
                            <a:latin typeface="Cambria Math"/>
                          </a:rPr>
                          <m:t>𝑥</m:t>
                        </m:r>
                        <m:r>
                          <a:rPr lang="en-US" sz="4000" i="1">
                            <a:latin typeface="Cambria Math"/>
                          </a:rPr>
                          <m:t>−</m:t>
                        </m:r>
                        <m:r>
                          <a:rPr lang="en-US" sz="4000" i="1">
                            <a:latin typeface="Cambria Math" panose="02040503050406030204" pitchFamily="18" charset="0"/>
                          </a:rPr>
                          <m:t>𝜇</m:t>
                        </m:r>
                      </m:num>
                      <m:den>
                        <m:r>
                          <a:rPr lang="en-US" sz="4000" i="1">
                            <a:latin typeface="Cambria Math"/>
                            <a:ea typeface="Cambria Math"/>
                          </a:rPr>
                          <m:t>𝜎</m:t>
                        </m:r>
                      </m:den>
                    </m:f>
                  </m:oMath>
                </a14:m>
                <a:endParaRPr lang="en-US" dirty="0"/>
              </a:p>
              <a:p>
                <a:endParaRPr lang="en-US" dirty="0"/>
              </a:p>
              <a:p>
                <a:r>
                  <a:rPr lang="en-US" dirty="0"/>
                  <a:t>The z value for a particular x-value is called the </a:t>
                </a:r>
                <a:r>
                  <a:rPr lang="en-US" b="1" dirty="0">
                    <a:solidFill>
                      <a:schemeClr val="accent6"/>
                    </a:solidFill>
                  </a:rPr>
                  <a:t>z-score</a:t>
                </a:r>
                <a:r>
                  <a:rPr lang="en-US" dirty="0"/>
                  <a:t> for the x-value and is the number of standard deviations the x-value lies above or below the mean </a:t>
                </a:r>
                <a14:m>
                  <m:oMath xmlns:m="http://schemas.openxmlformats.org/officeDocument/2006/math">
                    <m:acc>
                      <m:accPr>
                        <m:chr m:val="̅"/>
                        <m:ctrlPr>
                          <a:rPr lang="en-US" i="1">
                            <a:latin typeface="Cambria Math" panose="02040503050406030204" pitchFamily="18" charset="0"/>
                          </a:rPr>
                        </m:ctrlPr>
                      </m:accPr>
                      <m:e>
                        <m:r>
                          <a:rPr lang="en-US" i="1">
                            <a:latin typeface="Cambria Math"/>
                          </a:rPr>
                          <m:t>𝑥</m:t>
                        </m:r>
                      </m:e>
                    </m:acc>
                  </m:oMath>
                </a14:m>
                <a:r>
                  <a:rPr lang="en-US" dirty="0"/>
                  <a:t>.  </a:t>
                </a:r>
              </a:p>
              <a:p>
                <a:endParaRPr lang="en-US" dirty="0"/>
              </a:p>
            </p:txBody>
          </p:sp>
        </mc:Choice>
        <mc:Fallback xmlns="">
          <p:sp>
            <p:nvSpPr>
              <p:cNvPr id="4" name="Content Placeholder 3"/>
              <p:cNvSpPr>
                <a:spLocks noGrp="1" noRot="1" noChangeAspect="1" noMove="1" noResize="1" noEditPoints="1" noAdjustHandles="1" noChangeArrowheads="1" noChangeShapeType="1" noTextEdit="1"/>
              </p:cNvSpPr>
              <p:nvPr>
                <p:ph idx="1"/>
              </p:nvPr>
            </p:nvSpPr>
            <p:spPr>
              <a:xfrm>
                <a:off x="3466070" y="1200151"/>
                <a:ext cx="5373129" cy="3943349"/>
              </a:xfrm>
              <a:blipFill>
                <a:blip r:embed="rId3"/>
                <a:stretch>
                  <a:fillRect l="-1589" t="-2937" r="-2384"/>
                </a:stretch>
              </a:blipFill>
            </p:spPr>
            <p:txBody>
              <a:bodyPr/>
              <a:lstStyle/>
              <a:p>
                <a:r>
                  <a:rPr lang="en-US">
                    <a:noFill/>
                  </a:rPr>
                  <a:t> </a:t>
                </a:r>
              </a:p>
            </p:txBody>
          </p:sp>
        </mc:Fallback>
      </mc:AlternateContent>
      <p:pic>
        <p:nvPicPr>
          <p:cNvPr id="3" name="Picture 2">
            <a:extLst>
              <a:ext uri="{FF2B5EF4-FFF2-40B4-BE49-F238E27FC236}">
                <a16:creationId xmlns:a16="http://schemas.microsoft.com/office/drawing/2014/main" id="{A276EF18-955D-4970-ADA0-D8A05133E6BA}"/>
              </a:ext>
            </a:extLst>
          </p:cNvPr>
          <p:cNvPicPr>
            <a:picLocks noChangeAspect="1"/>
          </p:cNvPicPr>
          <p:nvPr/>
        </p:nvPicPr>
        <p:blipFill>
          <a:blip r:embed="rId4"/>
          <a:stretch>
            <a:fillRect/>
          </a:stretch>
        </p:blipFill>
        <p:spPr>
          <a:xfrm>
            <a:off x="0" y="1635216"/>
            <a:ext cx="3481299" cy="2053276"/>
          </a:xfrm>
          <a:prstGeom prst="rect">
            <a:avLst/>
          </a:prstGeom>
        </p:spPr>
      </p:pic>
    </p:spTree>
    <p:extLst>
      <p:ext uri="{BB962C8B-B14F-4D97-AF65-F5344CB8AC3E}">
        <p14:creationId xmlns:p14="http://schemas.microsoft.com/office/powerpoint/2010/main" val="79942161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9.1 Using Normal Distributions</a:t>
            </a:r>
          </a:p>
        </p:txBody>
      </p:sp>
      <mc:AlternateContent xmlns:mc="http://schemas.openxmlformats.org/markup-compatibility/2006" xmlns:a14="http://schemas.microsoft.com/office/drawing/2010/main">
        <mc:Choice Requires="a14">
          <p:sp>
            <p:nvSpPr>
              <p:cNvPr id="4" name="Content Placeholder 3"/>
              <p:cNvSpPr>
                <a:spLocks noGrp="1"/>
              </p:cNvSpPr>
              <p:nvPr>
                <p:ph idx="1"/>
              </p:nvPr>
            </p:nvSpPr>
            <p:spPr/>
            <p:txBody>
              <a:bodyPr>
                <a:normAutofit fontScale="92500" lnSpcReduction="10000"/>
              </a:bodyPr>
              <a:lstStyle/>
              <a:p>
                <a:r>
                  <a:rPr lang="en-US" dirty="0"/>
                  <a:t>A survey of 20 colleges found that the average credit card debt for seniors was $3450.  The debt was normally distributed with a standard deviation of $1175. </a:t>
                </a:r>
              </a:p>
              <a:p>
                <a:r>
                  <a:rPr lang="en-US" b="1" dirty="0"/>
                  <a:t>Find </a:t>
                </a:r>
                <a:r>
                  <a:rPr lang="en-US" dirty="0"/>
                  <a:t>the z-score corresponding to an x-value of $3600.</a:t>
                </a:r>
              </a:p>
              <a:p>
                <a:endParaRPr lang="en-US" dirty="0"/>
              </a:p>
              <a:p>
                <a:endParaRPr lang="en-US" dirty="0"/>
              </a:p>
              <a:p>
                <a:endParaRPr lang="en-US" dirty="0"/>
              </a:p>
              <a:p>
                <a:r>
                  <a:rPr lang="en-US" dirty="0"/>
                  <a:t>Try 472#33 </a:t>
                </a:r>
                <a14:m>
                  <m:oMath xmlns:m="http://schemas.openxmlformats.org/officeDocument/2006/math">
                    <m:r>
                      <a:rPr lang="en-US" b="0" i="1" smtClean="0">
                        <a:latin typeface="Cambria Math" panose="02040503050406030204" pitchFamily="18" charset="0"/>
                      </a:rPr>
                      <m:t>𝜎</m:t>
                    </m:r>
                    <m:r>
                      <a:rPr lang="en-US" b="0" i="1" smtClean="0">
                        <a:latin typeface="Cambria Math" panose="02040503050406030204" pitchFamily="18" charset="0"/>
                      </a:rPr>
                      <m:t>=34</m:t>
                    </m:r>
                  </m:oMath>
                </a14:m>
                <a:r>
                  <a:rPr lang="en-US" dirty="0"/>
                  <a:t>, </a:t>
                </a:r>
                <a:r>
                  <a:rPr lang="en-US" i="1" dirty="0"/>
                  <a:t>z</a:t>
                </a:r>
                <a:r>
                  <a:rPr lang="en-US" dirty="0"/>
                  <a:t>-score = −1.5, </a:t>
                </a:r>
                <a:r>
                  <a:rPr lang="en-US" i="1" dirty="0"/>
                  <a:t>x</a:t>
                </a:r>
                <a:r>
                  <a:rPr lang="en-US" dirty="0"/>
                  <a:t> = 138 what is </a:t>
                </a:r>
                <a14:m>
                  <m:oMath xmlns:m="http://schemas.openxmlformats.org/officeDocument/2006/math">
                    <m:r>
                      <a:rPr lang="en-US" i="1" smtClean="0">
                        <a:latin typeface="Cambria Math" panose="02040503050406030204" pitchFamily="18" charset="0"/>
                      </a:rPr>
                      <m:t>𝜇</m:t>
                    </m:r>
                  </m:oMath>
                </a14:m>
                <a:r>
                  <a:rPr lang="en-US" dirty="0"/>
                  <a:t>?</a:t>
                </a:r>
              </a:p>
              <a:p>
                <a:endParaRPr lang="en-US" dirty="0"/>
              </a:p>
              <a:p>
                <a:endParaRPr lang="en-US" b="1" dirty="0"/>
              </a:p>
              <a:p>
                <a:endParaRPr lang="en-US" b="1" dirty="0"/>
              </a:p>
              <a:p>
                <a:endParaRPr lang="en-US" dirty="0"/>
              </a:p>
            </p:txBody>
          </p:sp>
        </mc:Choice>
        <mc:Fallback xmlns="">
          <p:sp>
            <p:nvSpPr>
              <p:cNvPr id="4" name="Content Placeholder 3"/>
              <p:cNvSpPr>
                <a:spLocks noGrp="1" noRot="1" noChangeAspect="1" noMove="1" noResize="1" noEditPoints="1" noAdjustHandles="1" noChangeArrowheads="1" noChangeShapeType="1" noTextEdit="1"/>
              </p:cNvSpPr>
              <p:nvPr>
                <p:ph idx="1"/>
              </p:nvPr>
            </p:nvSpPr>
            <p:spPr>
              <a:blipFill>
                <a:blip r:embed="rId3"/>
                <a:stretch>
                  <a:fillRect l="-1300" t="-3100" r="-400" b="-3639"/>
                </a:stretch>
              </a:blipFill>
            </p:spPr>
            <p:txBody>
              <a:bodyPr/>
              <a:lstStyle/>
              <a:p>
                <a:r>
                  <a:rPr lang="en-US">
                    <a:noFill/>
                  </a:rPr>
                  <a:t> </a:t>
                </a:r>
              </a:p>
            </p:txBody>
          </p:sp>
        </mc:Fallback>
      </mc:AlternateContent>
    </p:spTree>
    <p:extLst>
      <p:ext uri="{BB962C8B-B14F-4D97-AF65-F5344CB8AC3E}">
        <p14:creationId xmlns:p14="http://schemas.microsoft.com/office/powerpoint/2010/main" val="23669768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uiExpand="1"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C37EB5-F272-42CF-AEB0-4A3B324AB48B}"/>
              </a:ext>
            </a:extLst>
          </p:cNvPr>
          <p:cNvSpPr>
            <a:spLocks noGrp="1"/>
          </p:cNvSpPr>
          <p:nvPr>
            <p:ph type="title"/>
          </p:nvPr>
        </p:nvSpPr>
        <p:spPr/>
        <p:txBody>
          <a:bodyPr/>
          <a:lstStyle/>
          <a:p>
            <a:r>
              <a:rPr lang="en-US" dirty="0"/>
              <a:t>9.1 Using Normal Distributions</a:t>
            </a:r>
          </a:p>
        </p:txBody>
      </p:sp>
      <p:sp>
        <p:nvSpPr>
          <p:cNvPr id="3" name="Content Placeholder 2">
            <a:extLst>
              <a:ext uri="{FF2B5EF4-FFF2-40B4-BE49-F238E27FC236}">
                <a16:creationId xmlns:a16="http://schemas.microsoft.com/office/drawing/2014/main" id="{3E03E44B-105B-4F00-8E21-1EAE3FC917F8}"/>
              </a:ext>
            </a:extLst>
          </p:cNvPr>
          <p:cNvSpPr>
            <a:spLocks noGrp="1"/>
          </p:cNvSpPr>
          <p:nvPr>
            <p:ph idx="1"/>
          </p:nvPr>
        </p:nvSpPr>
        <p:spPr>
          <a:xfrm>
            <a:off x="0" y="1200151"/>
            <a:ext cx="9144000" cy="1911223"/>
          </a:xfrm>
        </p:spPr>
        <p:txBody>
          <a:bodyPr>
            <a:normAutofit fontScale="85000" lnSpcReduction="20000"/>
          </a:bodyPr>
          <a:lstStyle/>
          <a:p>
            <a:r>
              <a:rPr lang="en-US" dirty="0">
                <a:solidFill>
                  <a:schemeClr val="accent6"/>
                </a:solidFill>
              </a:rPr>
              <a:t>Skewed</a:t>
            </a:r>
          </a:p>
          <a:p>
            <a:pPr lvl="1"/>
            <a:r>
              <a:rPr lang="en-US" dirty="0"/>
              <a:t>Normal distribution: mean </a:t>
            </a:r>
            <a:r>
              <a:rPr lang="en-US" dirty="0">
                <a:solidFill>
                  <a:srgbClr val="FFFF00"/>
                </a:solidFill>
              </a:rPr>
              <a:t>≈</a:t>
            </a:r>
            <a:r>
              <a:rPr lang="en-US" dirty="0"/>
              <a:t> median</a:t>
            </a:r>
          </a:p>
          <a:p>
            <a:pPr lvl="1"/>
            <a:r>
              <a:rPr lang="en-US" dirty="0"/>
              <a:t>Skewed distribution: mean </a:t>
            </a:r>
            <a:r>
              <a:rPr lang="en-US" dirty="0">
                <a:solidFill>
                  <a:srgbClr val="FFFF00"/>
                </a:solidFill>
              </a:rPr>
              <a:t>≠</a:t>
            </a:r>
            <a:r>
              <a:rPr lang="en-US" dirty="0"/>
              <a:t> median</a:t>
            </a:r>
          </a:p>
          <a:p>
            <a:pPr lvl="2"/>
            <a:r>
              <a:rPr lang="en-US" dirty="0"/>
              <a:t>If mean &lt; median, skewed left</a:t>
            </a:r>
          </a:p>
          <a:p>
            <a:pPr lvl="2"/>
            <a:r>
              <a:rPr lang="en-US" dirty="0"/>
              <a:t>If mean &gt; median, skewed right</a:t>
            </a:r>
          </a:p>
        </p:txBody>
      </p:sp>
      <p:pic>
        <p:nvPicPr>
          <p:cNvPr id="4" name="Picture 3">
            <a:extLst>
              <a:ext uri="{FF2B5EF4-FFF2-40B4-BE49-F238E27FC236}">
                <a16:creationId xmlns:a16="http://schemas.microsoft.com/office/drawing/2014/main" id="{317E9B17-B2A1-44F7-A1CD-E2827866D79E}"/>
              </a:ext>
            </a:extLst>
          </p:cNvPr>
          <p:cNvPicPr>
            <a:picLocks noChangeAspect="1"/>
          </p:cNvPicPr>
          <p:nvPr/>
        </p:nvPicPr>
        <p:blipFill>
          <a:blip r:embed="rId3"/>
          <a:stretch>
            <a:fillRect/>
          </a:stretch>
        </p:blipFill>
        <p:spPr>
          <a:xfrm>
            <a:off x="2634916" y="3111373"/>
            <a:ext cx="6509084" cy="2032127"/>
          </a:xfrm>
          <a:prstGeom prst="rect">
            <a:avLst/>
          </a:prstGeom>
        </p:spPr>
      </p:pic>
    </p:spTree>
    <p:extLst>
      <p:ext uri="{BB962C8B-B14F-4D97-AF65-F5344CB8AC3E}">
        <p14:creationId xmlns:p14="http://schemas.microsoft.com/office/powerpoint/2010/main" val="32666968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4" presetClass="entr" presetSubtype="10" fill="hold" nodeType="with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randombar(horizontal)">
                                      <p:cBhvr>
                                        <p:cTn id="13" dur="500"/>
                                        <p:tgtEl>
                                          <p:spTgt spid="4"/>
                                        </p:tgtEl>
                                      </p:cBhvr>
                                    </p:animEffec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grpId="0" nodeType="clickEffect">
                                  <p:stCondLst>
                                    <p:cond delay="0"/>
                                  </p:stCondLst>
                                  <p:childTnLst>
                                    <p:set>
                                      <p:cBhvr>
                                        <p:cTn id="17"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grpId="0"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DCA005-95A1-49DC-B70D-B30AE3B0BB8F}"/>
              </a:ext>
            </a:extLst>
          </p:cNvPr>
          <p:cNvSpPr>
            <a:spLocks noGrp="1"/>
          </p:cNvSpPr>
          <p:nvPr>
            <p:ph type="title"/>
          </p:nvPr>
        </p:nvSpPr>
        <p:spPr/>
        <p:txBody>
          <a:bodyPr/>
          <a:lstStyle/>
          <a:p>
            <a:r>
              <a:rPr lang="en-US" dirty="0"/>
              <a:t>9.1 Using Normal Distributions</a:t>
            </a:r>
          </a:p>
        </p:txBody>
      </p:sp>
      <p:sp>
        <p:nvSpPr>
          <p:cNvPr id="3" name="Content Placeholder 2">
            <a:extLst>
              <a:ext uri="{FF2B5EF4-FFF2-40B4-BE49-F238E27FC236}">
                <a16:creationId xmlns:a16="http://schemas.microsoft.com/office/drawing/2014/main" id="{F02F3608-32A7-4701-AA24-C0B3746B9D9A}"/>
              </a:ext>
            </a:extLst>
          </p:cNvPr>
          <p:cNvSpPr>
            <a:spLocks noGrp="1"/>
          </p:cNvSpPr>
          <p:nvPr>
            <p:ph sz="half" idx="1"/>
          </p:nvPr>
        </p:nvSpPr>
        <p:spPr/>
        <p:txBody>
          <a:bodyPr/>
          <a:lstStyle/>
          <a:p>
            <a:r>
              <a:rPr lang="en-US" dirty="0"/>
              <a:t>Determine whether each histogram has a normal distribution.</a:t>
            </a:r>
          </a:p>
        </p:txBody>
      </p:sp>
      <p:pic>
        <p:nvPicPr>
          <p:cNvPr id="6" name="Content Placeholder 5">
            <a:extLst>
              <a:ext uri="{FF2B5EF4-FFF2-40B4-BE49-F238E27FC236}">
                <a16:creationId xmlns:a16="http://schemas.microsoft.com/office/drawing/2014/main" id="{F414F54A-B83E-4BC2-80CD-75B5BDB43A87}"/>
              </a:ext>
            </a:extLst>
          </p:cNvPr>
          <p:cNvPicPr>
            <a:picLocks noGrp="1" noChangeAspect="1"/>
          </p:cNvPicPr>
          <p:nvPr>
            <p:ph sz="half" idx="2"/>
          </p:nvPr>
        </p:nvPicPr>
        <p:blipFill>
          <a:blip r:embed="rId3"/>
          <a:stretch>
            <a:fillRect/>
          </a:stretch>
        </p:blipFill>
        <p:spPr>
          <a:xfrm>
            <a:off x="5233539" y="1361242"/>
            <a:ext cx="2875745" cy="2339189"/>
          </a:xfrm>
          <a:prstGeom prst="rect">
            <a:avLst/>
          </a:prstGeom>
        </p:spPr>
      </p:pic>
      <p:pic>
        <p:nvPicPr>
          <p:cNvPr id="5" name="Picture 4">
            <a:extLst>
              <a:ext uri="{FF2B5EF4-FFF2-40B4-BE49-F238E27FC236}">
                <a16:creationId xmlns:a16="http://schemas.microsoft.com/office/drawing/2014/main" id="{46E2BB22-2E8F-4014-921D-B48A125A72AF}"/>
              </a:ext>
            </a:extLst>
          </p:cNvPr>
          <p:cNvPicPr>
            <a:picLocks noChangeAspect="1"/>
          </p:cNvPicPr>
          <p:nvPr/>
        </p:nvPicPr>
        <p:blipFill>
          <a:blip r:embed="rId4"/>
          <a:stretch>
            <a:fillRect/>
          </a:stretch>
        </p:blipFill>
        <p:spPr>
          <a:xfrm>
            <a:off x="745958" y="2571751"/>
            <a:ext cx="3200400" cy="2612663"/>
          </a:xfrm>
          <a:prstGeom prst="rect">
            <a:avLst/>
          </a:prstGeom>
        </p:spPr>
      </p:pic>
      <p:sp>
        <p:nvSpPr>
          <p:cNvPr id="7" name="TextBox 6">
            <a:extLst>
              <a:ext uri="{FF2B5EF4-FFF2-40B4-BE49-F238E27FC236}">
                <a16:creationId xmlns:a16="http://schemas.microsoft.com/office/drawing/2014/main" id="{6C525B4A-EC6E-4DAA-811B-7062B41693F2}"/>
              </a:ext>
            </a:extLst>
          </p:cNvPr>
          <p:cNvSpPr txBox="1"/>
          <p:nvPr/>
        </p:nvSpPr>
        <p:spPr>
          <a:xfrm>
            <a:off x="4150894" y="4075250"/>
            <a:ext cx="4993106" cy="1061829"/>
          </a:xfrm>
          <a:prstGeom prst="rect">
            <a:avLst/>
          </a:prstGeom>
          <a:noFill/>
        </p:spPr>
        <p:txBody>
          <a:bodyPr wrap="square" rtlCol="0">
            <a:spAutoFit/>
          </a:bodyPr>
          <a:lstStyle/>
          <a:p>
            <a:r>
              <a:rPr lang="en-US" sz="2100" dirty="0"/>
              <a:t>Try 471#23</a:t>
            </a:r>
          </a:p>
          <a:p>
            <a:r>
              <a:rPr lang="en-US" sz="2100" dirty="0"/>
              <a:t>470 #1, 3, 5, 7, 9, 11, 13, 15, 17, 18, 19, </a:t>
            </a:r>
            <a:r>
              <a:rPr lang="en-US" sz="2100" strike="sngStrike" dirty="0"/>
              <a:t>21</a:t>
            </a:r>
            <a:r>
              <a:rPr lang="en-US" sz="2100" dirty="0"/>
              <a:t>, 23, 24, </a:t>
            </a:r>
            <a:r>
              <a:rPr lang="en-US" sz="2100" strike="sngStrike" dirty="0"/>
              <a:t>25, 27, 29</a:t>
            </a:r>
            <a:r>
              <a:rPr lang="en-US" sz="2100" dirty="0"/>
              <a:t>, 33, 37, 39, 41, 43, 45, 47</a:t>
            </a:r>
          </a:p>
        </p:txBody>
      </p:sp>
    </p:spTree>
    <p:extLst>
      <p:ext uri="{BB962C8B-B14F-4D97-AF65-F5344CB8AC3E}">
        <p14:creationId xmlns:p14="http://schemas.microsoft.com/office/powerpoint/2010/main" val="21143315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randombar(horizont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grpId="0" nodeType="clickEffect">
                                  <p:stCondLst>
                                    <p:cond delay="0"/>
                                  </p:stCondLst>
                                  <p:childTnLst>
                                    <p:set>
                                      <p:cBhvr>
                                        <p:cTn id="15" dur="1" fill="hold">
                                          <p:stCondLst>
                                            <p:cond delay="0"/>
                                          </p:stCondLst>
                                        </p:cTn>
                                        <p:tgtEl>
                                          <p:spTgt spid="7">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3392D6-9DD5-4E10-92DE-DB8996C22E9F}"/>
              </a:ext>
            </a:extLst>
          </p:cNvPr>
          <p:cNvSpPr>
            <a:spLocks noGrp="1"/>
          </p:cNvSpPr>
          <p:nvPr>
            <p:ph type="title"/>
          </p:nvPr>
        </p:nvSpPr>
        <p:spPr/>
        <p:txBody>
          <a:bodyPr>
            <a:normAutofit fontScale="90000"/>
          </a:bodyPr>
          <a:lstStyle/>
          <a:p>
            <a:r>
              <a:rPr lang="en-US" dirty="0"/>
              <a:t>9.2 Populations, Samples, and Hypotheses</a:t>
            </a:r>
          </a:p>
        </p:txBody>
      </p:sp>
      <p:sp>
        <p:nvSpPr>
          <p:cNvPr id="3" name="Text Placeholder 2">
            <a:extLst>
              <a:ext uri="{FF2B5EF4-FFF2-40B4-BE49-F238E27FC236}">
                <a16:creationId xmlns:a16="http://schemas.microsoft.com/office/drawing/2014/main" id="{AAED2A92-EB9F-47DC-B0E1-1AB63467ECA8}"/>
              </a:ext>
            </a:extLst>
          </p:cNvPr>
          <p:cNvSpPr>
            <a:spLocks noGrp="1"/>
          </p:cNvSpPr>
          <p:nvPr>
            <p:ph type="body" idx="1"/>
          </p:nvPr>
        </p:nvSpPr>
        <p:spPr/>
        <p:txBody>
          <a:bodyPr>
            <a:normAutofit lnSpcReduction="10000"/>
          </a:bodyPr>
          <a:lstStyle/>
          <a:p>
            <a:r>
              <a:rPr lang="en-US" dirty="0"/>
              <a:t>After this lesson…</a:t>
            </a:r>
          </a:p>
          <a:p>
            <a:r>
              <a:rPr lang="en-US" dirty="0"/>
              <a:t>• I can distinguish between populations and samples.</a:t>
            </a:r>
          </a:p>
          <a:p>
            <a:r>
              <a:rPr lang="en-US" dirty="0"/>
              <a:t>• I can find a sample proportion.</a:t>
            </a:r>
          </a:p>
          <a:p>
            <a:r>
              <a:rPr lang="en-US" dirty="0"/>
              <a:t>• I can use a simulation to test a hypothesis.</a:t>
            </a:r>
          </a:p>
        </p:txBody>
      </p:sp>
    </p:spTree>
    <p:extLst>
      <p:ext uri="{BB962C8B-B14F-4D97-AF65-F5344CB8AC3E}">
        <p14:creationId xmlns:p14="http://schemas.microsoft.com/office/powerpoint/2010/main" val="344377806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CC90F147-B8B5-498C-87A5-470BE929948B}"/>
              </a:ext>
            </a:extLst>
          </p:cNvPr>
          <p:cNvSpPr>
            <a:spLocks noGrp="1"/>
          </p:cNvSpPr>
          <p:nvPr>
            <p:ph type="title"/>
          </p:nvPr>
        </p:nvSpPr>
        <p:spPr/>
        <p:txBody>
          <a:bodyPr>
            <a:normAutofit fontScale="90000"/>
          </a:bodyPr>
          <a:lstStyle/>
          <a:p>
            <a:r>
              <a:rPr lang="en-US" dirty="0"/>
              <a:t>9.2 Populations, Samples, and Hypotheses</a:t>
            </a:r>
          </a:p>
        </p:txBody>
      </p:sp>
      <p:sp>
        <p:nvSpPr>
          <p:cNvPr id="3" name="Content Placeholder 2">
            <a:extLst>
              <a:ext uri="{FF2B5EF4-FFF2-40B4-BE49-F238E27FC236}">
                <a16:creationId xmlns:a16="http://schemas.microsoft.com/office/drawing/2014/main" id="{DAB296E0-4231-4D8F-88EA-DA4C011847A3}"/>
              </a:ext>
            </a:extLst>
          </p:cNvPr>
          <p:cNvSpPr>
            <a:spLocks noGrp="1"/>
          </p:cNvSpPr>
          <p:nvPr>
            <p:ph sz="half" idx="1"/>
          </p:nvPr>
        </p:nvSpPr>
        <p:spPr/>
        <p:txBody>
          <a:bodyPr>
            <a:normAutofit fontScale="77500" lnSpcReduction="20000"/>
          </a:bodyPr>
          <a:lstStyle/>
          <a:p>
            <a:r>
              <a:rPr lang="en-US" dirty="0">
                <a:solidFill>
                  <a:schemeClr val="accent6"/>
                </a:solidFill>
              </a:rPr>
              <a:t>Population</a:t>
            </a:r>
          </a:p>
          <a:p>
            <a:pPr lvl="1"/>
            <a:r>
              <a:rPr lang="en-US" dirty="0"/>
              <a:t>Collection of all data of interest. </a:t>
            </a:r>
          </a:p>
          <a:p>
            <a:pPr lvl="1"/>
            <a:r>
              <a:rPr lang="en-US" dirty="0"/>
              <a:t>i.e. all the people</a:t>
            </a:r>
          </a:p>
          <a:p>
            <a:r>
              <a:rPr lang="en-US" dirty="0">
                <a:solidFill>
                  <a:schemeClr val="accent6"/>
                </a:solidFill>
              </a:rPr>
              <a:t>Sample</a:t>
            </a:r>
          </a:p>
          <a:p>
            <a:pPr lvl="1"/>
            <a:r>
              <a:rPr lang="en-US" dirty="0"/>
              <a:t>Subset of the population</a:t>
            </a:r>
          </a:p>
          <a:p>
            <a:pPr lvl="1"/>
            <a:r>
              <a:rPr lang="en-US" dirty="0"/>
              <a:t>i.e. only the people surveyed</a:t>
            </a:r>
          </a:p>
          <a:p>
            <a:pPr lvl="1"/>
            <a:endParaRPr lang="en-US" dirty="0"/>
          </a:p>
          <a:p>
            <a:pPr lvl="1"/>
            <a:endParaRPr lang="en-US" dirty="0"/>
          </a:p>
          <a:p>
            <a:r>
              <a:rPr lang="en-US" dirty="0"/>
              <a:t>Try 478#5</a:t>
            </a:r>
          </a:p>
        </p:txBody>
      </p:sp>
      <p:sp>
        <p:nvSpPr>
          <p:cNvPr id="5" name="Content Placeholder 4">
            <a:extLst>
              <a:ext uri="{FF2B5EF4-FFF2-40B4-BE49-F238E27FC236}">
                <a16:creationId xmlns:a16="http://schemas.microsoft.com/office/drawing/2014/main" id="{D781CE85-1F57-462B-A5DB-CE501A6136E0}"/>
              </a:ext>
            </a:extLst>
          </p:cNvPr>
          <p:cNvSpPr>
            <a:spLocks noGrp="1"/>
          </p:cNvSpPr>
          <p:nvPr>
            <p:ph sz="half" idx="2"/>
          </p:nvPr>
        </p:nvSpPr>
        <p:spPr/>
        <p:txBody>
          <a:bodyPr>
            <a:normAutofit fontScale="77500" lnSpcReduction="20000"/>
          </a:bodyPr>
          <a:lstStyle/>
          <a:p>
            <a:r>
              <a:rPr lang="en-US" dirty="0"/>
              <a:t>Identify the population and the sample. Describe the sample.</a:t>
            </a:r>
          </a:p>
          <a:p>
            <a:r>
              <a:rPr lang="en-US" b="1" dirty="0"/>
              <a:t>a. </a:t>
            </a:r>
            <a:r>
              <a:rPr lang="en-US" dirty="0"/>
              <a:t>The owner of a dance studio surveys 32 dancers and finds that 25 of them prefer hip hop.</a:t>
            </a:r>
          </a:p>
          <a:p>
            <a:endParaRPr lang="en-US" dirty="0"/>
          </a:p>
          <a:p>
            <a:r>
              <a:rPr lang="en-US" b="1" dirty="0"/>
              <a:t>b. </a:t>
            </a:r>
            <a:r>
              <a:rPr lang="en-US" dirty="0"/>
              <a:t>A counselor at a middle school reviews 225 students’ class schedules and finds that 46 students have a science class during first period. </a:t>
            </a:r>
          </a:p>
        </p:txBody>
      </p:sp>
    </p:spTree>
    <p:extLst>
      <p:ext uri="{BB962C8B-B14F-4D97-AF65-F5344CB8AC3E}">
        <p14:creationId xmlns:p14="http://schemas.microsoft.com/office/powerpoint/2010/main" val="3922090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5">
                                            <p:txEl>
                                              <p:pRg st="0" end="0"/>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5" grpId="0" uiExpand="1"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a:bodyPr>
          <a:lstStyle/>
          <a:p>
            <a:r>
              <a:rPr lang="en-US" dirty="0"/>
              <a:t>This Slideshow was developed to accompany the textbook</a:t>
            </a:r>
          </a:p>
          <a:p>
            <a:pPr lvl="1"/>
            <a:r>
              <a:rPr lang="en-US" i="1" dirty="0"/>
              <a:t>Big Ideas Algebra 2</a:t>
            </a:r>
          </a:p>
          <a:p>
            <a:pPr lvl="1"/>
            <a:r>
              <a:rPr lang="en-US" i="1" dirty="0"/>
              <a:t>By Larson, R., Boswell</a:t>
            </a:r>
          </a:p>
          <a:p>
            <a:pPr lvl="1"/>
            <a:r>
              <a:rPr lang="en-US" i="1" dirty="0"/>
              <a:t>2022 K12 (National Geographic/Cengage)</a:t>
            </a:r>
          </a:p>
          <a:p>
            <a:r>
              <a:rPr lang="en-US" dirty="0"/>
              <a:t>Some examples and diagrams are taken from the textbook.</a:t>
            </a:r>
          </a:p>
          <a:p>
            <a:endParaRPr lang="en-US" i="1" dirty="0"/>
          </a:p>
          <a:p>
            <a:endParaRPr lang="en-US" dirty="0"/>
          </a:p>
        </p:txBody>
      </p:sp>
      <p:sp>
        <p:nvSpPr>
          <p:cNvPr id="4" name="Rectangle 3"/>
          <p:cNvSpPr/>
          <p:nvPr/>
        </p:nvSpPr>
        <p:spPr bwMode="auto">
          <a:xfrm>
            <a:off x="4800600" y="4149657"/>
            <a:ext cx="4343400" cy="990600"/>
          </a:xfrm>
          <a:prstGeom prst="rect">
            <a:avLst/>
          </a:prstGeom>
          <a:ln>
            <a:headEnd type="none" w="med" len="med"/>
            <a:tailEnd type="none" w="med" len="med"/>
          </a:ln>
        </p:spPr>
        <p:style>
          <a:lnRef idx="1">
            <a:schemeClr val="dk1"/>
          </a:lnRef>
          <a:fillRef idx="3">
            <a:schemeClr val="dk1"/>
          </a:fillRef>
          <a:effectRef idx="2">
            <a:schemeClr val="dk1"/>
          </a:effectRef>
          <a:fontRef idx="minor">
            <a:schemeClr val="lt1"/>
          </a:fontRef>
        </p:style>
        <p:txBody>
          <a:bodyPr vert="horz" wrap="square" lIns="91440" tIns="45720" rIns="91440" bIns="45720" numCol="1" rtlCol="0" anchor="t" anchorCtr="0" compatLnSpc="1">
            <a:prstTxWarp prst="textNoShape">
              <a:avLst/>
            </a:prstTxWarp>
          </a:bodyPr>
          <a:lstStyle/>
          <a:p>
            <a:r>
              <a:rPr lang="en-US" sz="1800" dirty="0"/>
              <a:t>Slides created by </a:t>
            </a:r>
          </a:p>
          <a:p>
            <a:r>
              <a:rPr lang="en-US" sz="1800" dirty="0"/>
              <a:t>Richard Wright, Andrews Academy </a:t>
            </a:r>
          </a:p>
          <a:p>
            <a:pPr defTabSz="914378" eaLnBrk="0" fontAlgn="base" hangingPunct="0">
              <a:spcBef>
                <a:spcPct val="0"/>
              </a:spcBef>
              <a:spcAft>
                <a:spcPct val="0"/>
              </a:spcAft>
            </a:pPr>
            <a:r>
              <a:rPr lang="en-US" sz="1800" dirty="0">
                <a:solidFill>
                  <a:schemeClr val="tx1"/>
                </a:solidFill>
                <a:latin typeface="Comic Sans MS" pitchFamily="66" charset="0"/>
                <a:hlinkClick r:id="rId3"/>
              </a:rPr>
              <a:t>rwright@andrews.edu</a:t>
            </a:r>
            <a:r>
              <a:rPr lang="en-US" sz="1800" dirty="0">
                <a:solidFill>
                  <a:schemeClr val="tx1"/>
                </a:solidFill>
                <a:latin typeface="Comic Sans MS" pitchFamily="66" charset="0"/>
              </a:rPr>
              <a:t> </a:t>
            </a:r>
          </a:p>
        </p:txBody>
      </p:sp>
    </p:spTree>
    <p:extLst>
      <p:ext uri="{BB962C8B-B14F-4D97-AF65-F5344CB8AC3E}">
        <p14:creationId xmlns:p14="http://schemas.microsoft.com/office/powerpoint/2010/main" val="423772240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FE8BF1-5195-4125-8DFC-F9A0573AE4CA}"/>
              </a:ext>
            </a:extLst>
          </p:cNvPr>
          <p:cNvSpPr>
            <a:spLocks noGrp="1"/>
          </p:cNvSpPr>
          <p:nvPr>
            <p:ph type="title"/>
          </p:nvPr>
        </p:nvSpPr>
        <p:spPr/>
        <p:txBody>
          <a:bodyPr>
            <a:normAutofit fontScale="90000"/>
          </a:bodyPr>
          <a:lstStyle/>
          <a:p>
            <a:r>
              <a:rPr lang="en-US" dirty="0"/>
              <a:t>9.2 Populations, Samples, and Hypotheses</a:t>
            </a:r>
          </a:p>
        </p:txBody>
      </p:sp>
      <p:sp>
        <p:nvSpPr>
          <p:cNvPr id="3" name="Content Placeholder 2">
            <a:extLst>
              <a:ext uri="{FF2B5EF4-FFF2-40B4-BE49-F238E27FC236}">
                <a16:creationId xmlns:a16="http://schemas.microsoft.com/office/drawing/2014/main" id="{F375DE87-E5D6-42C0-975F-640085C84010}"/>
              </a:ext>
            </a:extLst>
          </p:cNvPr>
          <p:cNvSpPr>
            <a:spLocks noGrp="1"/>
          </p:cNvSpPr>
          <p:nvPr>
            <p:ph sz="half" idx="1"/>
          </p:nvPr>
        </p:nvSpPr>
        <p:spPr/>
        <p:txBody>
          <a:bodyPr>
            <a:normAutofit fontScale="62500" lnSpcReduction="20000"/>
          </a:bodyPr>
          <a:lstStyle/>
          <a:p>
            <a:r>
              <a:rPr lang="en-US" dirty="0">
                <a:solidFill>
                  <a:schemeClr val="accent6"/>
                </a:solidFill>
              </a:rPr>
              <a:t>Parameter</a:t>
            </a:r>
          </a:p>
          <a:p>
            <a:pPr lvl="1"/>
            <a:r>
              <a:rPr lang="en-US" dirty="0"/>
              <a:t>Numerical description of a population characteristic</a:t>
            </a:r>
          </a:p>
          <a:p>
            <a:r>
              <a:rPr lang="en-US" dirty="0">
                <a:solidFill>
                  <a:schemeClr val="accent6"/>
                </a:solidFill>
              </a:rPr>
              <a:t>Statistic</a:t>
            </a:r>
          </a:p>
          <a:p>
            <a:pPr lvl="1"/>
            <a:r>
              <a:rPr lang="en-US" dirty="0"/>
              <a:t>Numerical description of a sample characteristic</a:t>
            </a:r>
          </a:p>
          <a:p>
            <a:pPr lvl="1"/>
            <a:endParaRPr lang="en-US" dirty="0"/>
          </a:p>
          <a:p>
            <a:pPr lvl="1"/>
            <a:endParaRPr lang="en-US" dirty="0"/>
          </a:p>
          <a:p>
            <a:pPr lvl="1"/>
            <a:endParaRPr lang="en-US" dirty="0"/>
          </a:p>
          <a:p>
            <a:pPr lvl="1"/>
            <a:endParaRPr lang="en-US" dirty="0"/>
          </a:p>
          <a:p>
            <a:r>
              <a:rPr lang="en-US" dirty="0"/>
              <a:t>Try 478#9</a:t>
            </a:r>
          </a:p>
        </p:txBody>
      </p:sp>
      <p:sp>
        <p:nvSpPr>
          <p:cNvPr id="4" name="Content Placeholder 3">
            <a:extLst>
              <a:ext uri="{FF2B5EF4-FFF2-40B4-BE49-F238E27FC236}">
                <a16:creationId xmlns:a16="http://schemas.microsoft.com/office/drawing/2014/main" id="{DF2B7147-B31C-43D3-A9B9-9CD22C504523}"/>
              </a:ext>
            </a:extLst>
          </p:cNvPr>
          <p:cNvSpPr>
            <a:spLocks noGrp="1"/>
          </p:cNvSpPr>
          <p:nvPr>
            <p:ph sz="half" idx="2"/>
          </p:nvPr>
        </p:nvSpPr>
        <p:spPr/>
        <p:txBody>
          <a:bodyPr>
            <a:normAutofit fontScale="62500" lnSpcReduction="20000"/>
          </a:bodyPr>
          <a:lstStyle/>
          <a:p>
            <a:r>
              <a:rPr lang="en-US" dirty="0"/>
              <a:t>For all teenagers who had jobs last summer in a certain town, the mean hourly wage was $8.25. Is the mean hourly wage a parameter or a statistic?</a:t>
            </a:r>
          </a:p>
          <a:p>
            <a:pPr marL="0" indent="0">
              <a:buNone/>
            </a:pPr>
            <a:endParaRPr lang="en-US" b="1" dirty="0"/>
          </a:p>
          <a:p>
            <a:endParaRPr lang="en-US" dirty="0"/>
          </a:p>
          <a:p>
            <a:r>
              <a:rPr lang="en-US" dirty="0"/>
              <a:t>A survey of 912 men, ages 50–60 in Central America, found that the standard deviation of the lengths of their feet is about 4 centimeters. Is the standard deviation of the lengths of their feet a parameter or a statistic?</a:t>
            </a:r>
          </a:p>
        </p:txBody>
      </p:sp>
    </p:spTree>
    <p:extLst>
      <p:ext uri="{BB962C8B-B14F-4D97-AF65-F5344CB8AC3E}">
        <p14:creationId xmlns:p14="http://schemas.microsoft.com/office/powerpoint/2010/main" val="24971750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4" grpId="0" uiExpand="1"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B7D28E-1C39-42B0-9538-40D002BF6A3F}"/>
              </a:ext>
            </a:extLst>
          </p:cNvPr>
          <p:cNvSpPr>
            <a:spLocks noGrp="1"/>
          </p:cNvSpPr>
          <p:nvPr>
            <p:ph type="title"/>
          </p:nvPr>
        </p:nvSpPr>
        <p:spPr/>
        <p:txBody>
          <a:bodyPr>
            <a:normAutofit fontScale="90000"/>
          </a:bodyPr>
          <a:lstStyle/>
          <a:p>
            <a:r>
              <a:rPr lang="en-US" dirty="0"/>
              <a:t>9.2 Populations, Samples, and Hypotheses</a:t>
            </a:r>
          </a:p>
        </p:txBody>
      </p:sp>
      <p:sp>
        <p:nvSpPr>
          <p:cNvPr id="3" name="Content Placeholder 2">
            <a:extLst>
              <a:ext uri="{FF2B5EF4-FFF2-40B4-BE49-F238E27FC236}">
                <a16:creationId xmlns:a16="http://schemas.microsoft.com/office/drawing/2014/main" id="{77689445-6026-4412-AD44-0C1D648EAD33}"/>
              </a:ext>
            </a:extLst>
          </p:cNvPr>
          <p:cNvSpPr>
            <a:spLocks noGrp="1"/>
          </p:cNvSpPr>
          <p:nvPr>
            <p:ph sz="half" idx="1"/>
          </p:nvPr>
        </p:nvSpPr>
        <p:spPr/>
        <p:txBody>
          <a:bodyPr>
            <a:normAutofit fontScale="92500" lnSpcReduction="20000"/>
          </a:bodyPr>
          <a:lstStyle/>
          <a:p>
            <a:r>
              <a:rPr lang="en-US" dirty="0">
                <a:solidFill>
                  <a:schemeClr val="accent6"/>
                </a:solidFill>
              </a:rPr>
              <a:t>Proportion</a:t>
            </a:r>
          </a:p>
          <a:p>
            <a:pPr lvl="1"/>
            <a:r>
              <a:rPr lang="en-US" dirty="0"/>
              <a:t>Ratio of members with that characteristic to total number of members</a:t>
            </a:r>
          </a:p>
        </p:txBody>
      </p:sp>
      <p:sp>
        <p:nvSpPr>
          <p:cNvPr id="4" name="Content Placeholder 3">
            <a:extLst>
              <a:ext uri="{FF2B5EF4-FFF2-40B4-BE49-F238E27FC236}">
                <a16:creationId xmlns:a16="http://schemas.microsoft.com/office/drawing/2014/main" id="{AF6BB54E-8E56-4F0E-BAFD-9608A66037F1}"/>
              </a:ext>
            </a:extLst>
          </p:cNvPr>
          <p:cNvSpPr>
            <a:spLocks noGrp="1"/>
          </p:cNvSpPr>
          <p:nvPr>
            <p:ph sz="half" idx="2"/>
          </p:nvPr>
        </p:nvSpPr>
        <p:spPr/>
        <p:txBody>
          <a:bodyPr>
            <a:normAutofit fontScale="92500" lnSpcReduction="20000"/>
          </a:bodyPr>
          <a:lstStyle/>
          <a:p>
            <a:r>
              <a:rPr lang="en-US" dirty="0"/>
              <a:t>Use technology to simulate flipping a coin 20 times. What proportion of the 20 flips result in heads?</a:t>
            </a:r>
          </a:p>
          <a:p>
            <a:r>
              <a:rPr lang="en-US" strike="sngStrike" dirty="0">
                <a:solidFill>
                  <a:srgbClr val="FFFF00"/>
                </a:solidFill>
              </a:rPr>
              <a:t>PRB </a:t>
            </a:r>
            <a:r>
              <a:rPr lang="en-US" strike="sngStrike" dirty="0">
                <a:solidFill>
                  <a:srgbClr val="FFFF00"/>
                </a:solidFill>
                <a:sym typeface="Wingdings" panose="05000000000000000000" pitchFamily="2" charset="2"/>
              </a:rPr>
              <a:t></a:t>
            </a:r>
            <a:r>
              <a:rPr lang="en-US" strike="sngStrike" dirty="0">
                <a:solidFill>
                  <a:srgbClr val="FFFF00"/>
                </a:solidFill>
              </a:rPr>
              <a:t> </a:t>
            </a:r>
            <a:r>
              <a:rPr lang="en-US" strike="sngStrike" dirty="0" err="1">
                <a:solidFill>
                  <a:srgbClr val="FFFF00"/>
                </a:solidFill>
              </a:rPr>
              <a:t>randint</a:t>
            </a:r>
            <a:r>
              <a:rPr lang="en-US" strike="sngStrike" dirty="0">
                <a:solidFill>
                  <a:srgbClr val="FFFF00"/>
                </a:solidFill>
              </a:rPr>
              <a:t>(1,2)</a:t>
            </a:r>
          </a:p>
          <a:p>
            <a:r>
              <a:rPr lang="en-US" dirty="0">
                <a:solidFill>
                  <a:srgbClr val="FFFF00"/>
                </a:solidFill>
                <a:hlinkClick r:id="rId3"/>
              </a:rPr>
              <a:t>random.org/coins</a:t>
            </a:r>
            <a:endParaRPr lang="en-US" dirty="0">
              <a:solidFill>
                <a:srgbClr val="FFFF00"/>
              </a:solidFill>
            </a:endParaRPr>
          </a:p>
          <a:p>
            <a:r>
              <a:rPr lang="en-US" dirty="0">
                <a:solidFill>
                  <a:srgbClr val="FFFF00"/>
                </a:solidFill>
                <a:hlinkClick r:id="rId4"/>
              </a:rPr>
              <a:t>random.org/dice</a:t>
            </a:r>
            <a:endParaRPr lang="en-US" dirty="0">
              <a:solidFill>
                <a:srgbClr val="FFFF00"/>
              </a:solidFill>
            </a:endParaRPr>
          </a:p>
          <a:p>
            <a:endParaRPr lang="en-US" dirty="0">
              <a:solidFill>
                <a:srgbClr val="FFFF00"/>
              </a:solidFill>
            </a:endParaRPr>
          </a:p>
          <a:p>
            <a:r>
              <a:rPr lang="en-US" dirty="0"/>
              <a:t>Try 479#17</a:t>
            </a:r>
          </a:p>
        </p:txBody>
      </p:sp>
    </p:spTree>
    <p:extLst>
      <p:ext uri="{BB962C8B-B14F-4D97-AF65-F5344CB8AC3E}">
        <p14:creationId xmlns:p14="http://schemas.microsoft.com/office/powerpoint/2010/main" val="700593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4">
                                            <p:txEl>
                                              <p:pRg st="0" end="0"/>
                                            </p:txEl>
                                          </p:spTgt>
                                        </p:tgtEl>
                                        <p:attrNameLst>
                                          <p:attrName>style.visibility</p:attrName>
                                        </p:attrNameLst>
                                      </p:cBhvr>
                                      <p:to>
                                        <p:strVal val="visible"/>
                                      </p:to>
                                    </p:set>
                                  </p:childTnLst>
                                </p:cTn>
                              </p:par>
                            </p:childTnLst>
                          </p:cTn>
                        </p:par>
                        <p:par>
                          <p:cTn id="13" fill="hold">
                            <p:stCondLst>
                              <p:cond delay="0"/>
                            </p:stCondLst>
                            <p:childTnLst>
                              <p:par>
                                <p:cTn id="14" presetID="1" presetClass="entr" presetSubtype="0" fill="hold" grpId="0" nodeType="afterEffect">
                                  <p:stCondLst>
                                    <p:cond delay="0"/>
                                  </p:stCondLst>
                                  <p:childTnLst>
                                    <p:set>
                                      <p:cBhvr>
                                        <p:cTn id="15"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grpId="0" nodeType="clickEffect">
                                  <p:stCondLst>
                                    <p:cond delay="0"/>
                                  </p:stCondLst>
                                  <p:childTnLst>
                                    <p:set>
                                      <p:cBhvr>
                                        <p:cTn id="19"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grpId="0" nodeType="clickEffect">
                                  <p:stCondLst>
                                    <p:cond delay="0"/>
                                  </p:stCondLst>
                                  <p:childTnLst>
                                    <p:set>
                                      <p:cBhvr>
                                        <p:cTn id="23"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24" fill="hold">
                      <p:stCondLst>
                        <p:cond delay="indefinite"/>
                      </p:stCondLst>
                      <p:childTnLst>
                        <p:par>
                          <p:cTn id="25" fill="hold">
                            <p:stCondLst>
                              <p:cond delay="0"/>
                            </p:stCondLst>
                            <p:childTnLst>
                              <p:par>
                                <p:cTn id="26" presetID="1" presetClass="entr" presetSubtype="0" fill="hold" grpId="0" nodeType="clickEffect">
                                  <p:stCondLst>
                                    <p:cond delay="0"/>
                                  </p:stCondLst>
                                  <p:childTnLst>
                                    <p:set>
                                      <p:cBhvr>
                                        <p:cTn id="27"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uiExpand="1"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53536C-9188-403F-B93E-59378D6E6FAB}"/>
              </a:ext>
            </a:extLst>
          </p:cNvPr>
          <p:cNvSpPr>
            <a:spLocks noGrp="1"/>
          </p:cNvSpPr>
          <p:nvPr>
            <p:ph type="title"/>
          </p:nvPr>
        </p:nvSpPr>
        <p:spPr/>
        <p:txBody>
          <a:bodyPr>
            <a:normAutofit fontScale="90000"/>
          </a:bodyPr>
          <a:lstStyle/>
          <a:p>
            <a:r>
              <a:rPr lang="en-US" dirty="0"/>
              <a:t>9.2 Populations, Samples, and Hypotheses</a:t>
            </a:r>
          </a:p>
        </p:txBody>
      </p:sp>
      <p:sp>
        <p:nvSpPr>
          <p:cNvPr id="3" name="Content Placeholder 2">
            <a:extLst>
              <a:ext uri="{FF2B5EF4-FFF2-40B4-BE49-F238E27FC236}">
                <a16:creationId xmlns:a16="http://schemas.microsoft.com/office/drawing/2014/main" id="{4468EFF7-0AF4-4E28-BC1A-D0D3666782CE}"/>
              </a:ext>
            </a:extLst>
          </p:cNvPr>
          <p:cNvSpPr>
            <a:spLocks noGrp="1"/>
          </p:cNvSpPr>
          <p:nvPr>
            <p:ph sz="half" idx="1"/>
          </p:nvPr>
        </p:nvSpPr>
        <p:spPr>
          <a:xfrm>
            <a:off x="0" y="1200150"/>
            <a:ext cx="4495800" cy="3943349"/>
          </a:xfrm>
        </p:spPr>
        <p:txBody>
          <a:bodyPr>
            <a:normAutofit fontScale="62500" lnSpcReduction="20000"/>
          </a:bodyPr>
          <a:lstStyle/>
          <a:p>
            <a:r>
              <a:rPr lang="en-US" dirty="0">
                <a:solidFill>
                  <a:schemeClr val="accent6"/>
                </a:solidFill>
              </a:rPr>
              <a:t>Hypothesis</a:t>
            </a:r>
          </a:p>
          <a:p>
            <a:pPr lvl="1"/>
            <a:r>
              <a:rPr lang="en-US" dirty="0"/>
              <a:t>Claim about a population characteristic</a:t>
            </a:r>
          </a:p>
          <a:p>
            <a:pPr lvl="1"/>
            <a:r>
              <a:rPr lang="en-US" dirty="0"/>
              <a:t>To analyze, distinguish between results that occur by chance and those that are unlikely to occur by chance</a:t>
            </a:r>
          </a:p>
          <a:p>
            <a:pPr lvl="1"/>
            <a:r>
              <a:rPr lang="en-US" dirty="0"/>
              <a:t>Using the simulator at </a:t>
            </a:r>
            <a:r>
              <a:rPr lang="en-US" u="sng" dirty="0">
                <a:hlinkClick r:id="rId3"/>
              </a:rPr>
              <a:t>andrews.edu/~rwright/algebra2/SamplingSimulator.html</a:t>
            </a:r>
            <a:r>
              <a:rPr lang="en-US" dirty="0"/>
              <a:t>, the sample proportion needs to be in the middle 95% of the histogram. If 200 samples are simulated, then reject the hypothesis if it is in the 5 points on either end of the histogram.</a:t>
            </a:r>
          </a:p>
          <a:p>
            <a:r>
              <a:rPr lang="en-US" dirty="0"/>
              <a:t>Try 479#21</a:t>
            </a:r>
          </a:p>
        </p:txBody>
      </p:sp>
      <mc:AlternateContent xmlns:mc="http://schemas.openxmlformats.org/markup-compatibility/2006">
        <mc:Choice xmlns:a14="http://schemas.microsoft.com/office/drawing/2010/main" Requires="a14">
          <p:sp>
            <p:nvSpPr>
              <p:cNvPr id="4" name="Content Placeholder 3">
                <a:extLst>
                  <a:ext uri="{FF2B5EF4-FFF2-40B4-BE49-F238E27FC236}">
                    <a16:creationId xmlns:a16="http://schemas.microsoft.com/office/drawing/2014/main" id="{4AF2B101-771F-4B25-9552-F8FDF69DD515}"/>
                  </a:ext>
                </a:extLst>
              </p:cNvPr>
              <p:cNvSpPr>
                <a:spLocks noGrp="1"/>
              </p:cNvSpPr>
              <p:nvPr>
                <p:ph sz="half" idx="2"/>
              </p:nvPr>
            </p:nvSpPr>
            <p:spPr/>
            <p:txBody>
              <a:bodyPr>
                <a:normAutofit fontScale="62500" lnSpcReduction="20000"/>
              </a:bodyPr>
              <a:lstStyle/>
              <a:p>
                <a:r>
                  <a:rPr lang="en-US" dirty="0"/>
                  <a:t>You roll a six-sided die 5 times and do not get an even number. The probability of this happening is </a:t>
                </a:r>
                <a14:m>
                  <m:oMath xmlns:m="http://schemas.openxmlformats.org/officeDocument/2006/math">
                    <m:sSup>
                      <m:sSupPr>
                        <m:ctrlPr>
                          <a:rPr lang="en-US" b="0" i="1" smtClean="0">
                            <a:latin typeface="Cambria Math" panose="02040503050406030204" pitchFamily="18" charset="0"/>
                          </a:rPr>
                        </m:ctrlPr>
                      </m:sSupPr>
                      <m:e>
                        <m:d>
                          <m:dPr>
                            <m:ctrlPr>
                              <a:rPr lang="en-US" b="0" i="1" smtClean="0">
                                <a:latin typeface="Cambria Math" panose="02040503050406030204" pitchFamily="18" charset="0"/>
                              </a:rPr>
                            </m:ctrlPr>
                          </m:dPr>
                          <m:e>
                            <m:f>
                              <m:fPr>
                                <m:ctrlPr>
                                  <a:rPr lang="en-US" b="0" i="1" smtClean="0">
                                    <a:latin typeface="Cambria Math" panose="02040503050406030204" pitchFamily="18" charset="0"/>
                                  </a:rPr>
                                </m:ctrlPr>
                              </m:fPr>
                              <m:num>
                                <m:r>
                                  <a:rPr lang="en-US" b="0" i="1" smtClean="0">
                                    <a:latin typeface="Cambria Math" panose="02040503050406030204" pitchFamily="18" charset="0"/>
                                  </a:rPr>
                                  <m:t>1</m:t>
                                </m:r>
                              </m:num>
                              <m:den>
                                <m:r>
                                  <a:rPr lang="en-US" b="0" i="1" smtClean="0">
                                    <a:latin typeface="Cambria Math" panose="02040503050406030204" pitchFamily="18" charset="0"/>
                                  </a:rPr>
                                  <m:t>2</m:t>
                                </m:r>
                              </m:den>
                            </m:f>
                          </m:e>
                        </m:d>
                      </m:e>
                      <m:sup>
                        <m:r>
                          <a:rPr lang="en-US" b="0" i="1" smtClean="0">
                            <a:latin typeface="Cambria Math" panose="02040503050406030204" pitchFamily="18" charset="0"/>
                          </a:rPr>
                          <m:t>5</m:t>
                        </m:r>
                      </m:sup>
                    </m:sSup>
                    <m:r>
                      <a:rPr lang="en-US" b="0" i="1" smtClean="0">
                        <a:latin typeface="Cambria Math" panose="02040503050406030204" pitchFamily="18" charset="0"/>
                      </a:rPr>
                      <m:t>=0.03125</m:t>
                    </m:r>
                  </m:oMath>
                </a14:m>
                <a:r>
                  <a:rPr lang="en-US" dirty="0"/>
                  <a:t>, so you suspect this die favors odd numbers. The die maker claims the die does not favor odd numbers or even numbers. What should you conclude when you roll the actual die 50 times and get (a) 23 odd numbers and (b) 40 odd numbers?</a:t>
                </a:r>
              </a:p>
            </p:txBody>
          </p:sp>
        </mc:Choice>
        <mc:Fallback>
          <p:sp>
            <p:nvSpPr>
              <p:cNvPr id="4" name="Content Placeholder 3">
                <a:extLst>
                  <a:ext uri="{FF2B5EF4-FFF2-40B4-BE49-F238E27FC236}">
                    <a16:creationId xmlns:a16="http://schemas.microsoft.com/office/drawing/2014/main" id="{4AF2B101-771F-4B25-9552-F8FDF69DD515}"/>
                  </a:ext>
                </a:extLst>
              </p:cNvPr>
              <p:cNvSpPr>
                <a:spLocks noGrp="1" noRot="1" noChangeAspect="1" noMove="1" noResize="1" noEditPoints="1" noAdjustHandles="1" noChangeArrowheads="1" noChangeShapeType="1" noTextEdit="1"/>
              </p:cNvSpPr>
              <p:nvPr>
                <p:ph sz="half" idx="2"/>
              </p:nvPr>
            </p:nvSpPr>
            <p:spPr>
              <a:blipFill>
                <a:blip r:embed="rId4"/>
                <a:stretch>
                  <a:fillRect l="-950" t="-2513" r="-136"/>
                </a:stretch>
              </a:blipFill>
            </p:spPr>
            <p:txBody>
              <a:bodyPr/>
              <a:lstStyle/>
              <a:p>
                <a:r>
                  <a:rPr lang="en-US">
                    <a:noFill/>
                  </a:rPr>
                  <a:t> </a:t>
                </a:r>
              </a:p>
            </p:txBody>
          </p:sp>
        </mc:Fallback>
      </mc:AlternateContent>
    </p:spTree>
    <p:extLst>
      <p:ext uri="{BB962C8B-B14F-4D97-AF65-F5344CB8AC3E}">
        <p14:creationId xmlns:p14="http://schemas.microsoft.com/office/powerpoint/2010/main" val="4425282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4" grpId="0" build="p"/>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8A9EAA-BB32-492C-852E-7124EA75FFB2}"/>
              </a:ext>
            </a:extLst>
          </p:cNvPr>
          <p:cNvSpPr>
            <a:spLocks noGrp="1"/>
          </p:cNvSpPr>
          <p:nvPr>
            <p:ph type="title"/>
          </p:nvPr>
        </p:nvSpPr>
        <p:spPr/>
        <p:txBody>
          <a:bodyPr/>
          <a:lstStyle/>
          <a:p>
            <a:r>
              <a:rPr lang="en-US" dirty="0"/>
              <a:t>9.3 Collecting Data</a:t>
            </a:r>
          </a:p>
        </p:txBody>
      </p:sp>
      <p:sp>
        <p:nvSpPr>
          <p:cNvPr id="3" name="Text Placeholder 2">
            <a:extLst>
              <a:ext uri="{FF2B5EF4-FFF2-40B4-BE49-F238E27FC236}">
                <a16:creationId xmlns:a16="http://schemas.microsoft.com/office/drawing/2014/main" id="{57298D82-B4D7-4B0C-8CE2-057D1E5A1C71}"/>
              </a:ext>
            </a:extLst>
          </p:cNvPr>
          <p:cNvSpPr>
            <a:spLocks noGrp="1"/>
          </p:cNvSpPr>
          <p:nvPr>
            <p:ph type="body" idx="1"/>
          </p:nvPr>
        </p:nvSpPr>
        <p:spPr/>
        <p:txBody>
          <a:bodyPr>
            <a:normAutofit lnSpcReduction="10000"/>
          </a:bodyPr>
          <a:lstStyle/>
          <a:p>
            <a:r>
              <a:rPr lang="en-US" dirty="0"/>
              <a:t>After this lesson…</a:t>
            </a:r>
          </a:p>
          <a:p>
            <a:r>
              <a:rPr lang="en-US" dirty="0"/>
              <a:t>• I can identify types of sampling methods in statistical studies.</a:t>
            </a:r>
          </a:p>
          <a:p>
            <a:r>
              <a:rPr lang="en-US" dirty="0"/>
              <a:t>• I can analyze methods of collecting data.</a:t>
            </a:r>
          </a:p>
          <a:p>
            <a:r>
              <a:rPr lang="en-US" dirty="0"/>
              <a:t>• I can describe bias in sampling and in survey questions.</a:t>
            </a:r>
          </a:p>
        </p:txBody>
      </p:sp>
    </p:spTree>
    <p:extLst>
      <p:ext uri="{BB962C8B-B14F-4D97-AF65-F5344CB8AC3E}">
        <p14:creationId xmlns:p14="http://schemas.microsoft.com/office/powerpoint/2010/main" val="188182702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1E939C-95F7-41BC-8EC8-2067EF11CE2D}"/>
              </a:ext>
            </a:extLst>
          </p:cNvPr>
          <p:cNvSpPr>
            <a:spLocks noGrp="1"/>
          </p:cNvSpPr>
          <p:nvPr>
            <p:ph type="title"/>
          </p:nvPr>
        </p:nvSpPr>
        <p:spPr/>
        <p:txBody>
          <a:bodyPr/>
          <a:lstStyle/>
          <a:p>
            <a:r>
              <a:rPr lang="en-US" dirty="0"/>
              <a:t>9.3 Collecting Data</a:t>
            </a:r>
          </a:p>
        </p:txBody>
      </p:sp>
      <p:sp>
        <p:nvSpPr>
          <p:cNvPr id="3" name="Content Placeholder 2">
            <a:extLst>
              <a:ext uri="{FF2B5EF4-FFF2-40B4-BE49-F238E27FC236}">
                <a16:creationId xmlns:a16="http://schemas.microsoft.com/office/drawing/2014/main" id="{94F8E26E-35FC-4671-8A93-9F587CC3E53F}"/>
              </a:ext>
            </a:extLst>
          </p:cNvPr>
          <p:cNvSpPr>
            <a:spLocks noGrp="1"/>
          </p:cNvSpPr>
          <p:nvPr>
            <p:ph idx="1"/>
          </p:nvPr>
        </p:nvSpPr>
        <p:spPr>
          <a:xfrm>
            <a:off x="0" y="1200151"/>
            <a:ext cx="9144000" cy="3943349"/>
          </a:xfrm>
        </p:spPr>
        <p:txBody>
          <a:bodyPr>
            <a:normAutofit fontScale="70000" lnSpcReduction="20000"/>
          </a:bodyPr>
          <a:lstStyle/>
          <a:p>
            <a:r>
              <a:rPr lang="en-US" b="1" dirty="0"/>
              <a:t>Work with a partner. </a:t>
            </a:r>
            <a:r>
              <a:rPr lang="en-US" dirty="0"/>
              <a:t>For a class project, your class will survey 20 students about the use of technology in your school.</a:t>
            </a:r>
          </a:p>
          <a:p>
            <a:r>
              <a:rPr lang="en-US" b="1" dirty="0"/>
              <a:t>a. </a:t>
            </a:r>
            <a:r>
              <a:rPr lang="en-US" dirty="0"/>
              <a:t>Your class proposes the following methods for selecting individuals to participate in the survey.</a:t>
            </a:r>
          </a:p>
          <a:p>
            <a:endParaRPr lang="en-US" dirty="0"/>
          </a:p>
          <a:p>
            <a:r>
              <a:rPr lang="en-US" b="1" dirty="0"/>
              <a:t>Method 1: Select the first 20 students who volunteer to participate in the survey.</a:t>
            </a:r>
          </a:p>
          <a:p>
            <a:r>
              <a:rPr lang="en-US" b="1" dirty="0"/>
              <a:t>Method 2: Assign each student a unique number. Then use a random number generator to select 20 of the numbers.</a:t>
            </a:r>
          </a:p>
          <a:p>
            <a:r>
              <a:rPr lang="en-US" b="1" dirty="0"/>
              <a:t>Method 3: Randomly select 20 students in a computer programming class.</a:t>
            </a:r>
          </a:p>
          <a:p>
            <a:endParaRPr lang="en-US" b="1" dirty="0"/>
          </a:p>
          <a:p>
            <a:r>
              <a:rPr lang="en-US" b="1" dirty="0" err="1"/>
              <a:t>i</a:t>
            </a:r>
            <a:r>
              <a:rPr lang="en-US" b="1" dirty="0"/>
              <a:t>. </a:t>
            </a:r>
            <a:r>
              <a:rPr lang="en-US" dirty="0"/>
              <a:t>Which method is most likely to result in a sample that will be representative of students in your school? Explain.</a:t>
            </a:r>
          </a:p>
          <a:p>
            <a:r>
              <a:rPr lang="en-US" b="1" dirty="0"/>
              <a:t>ii.</a:t>
            </a:r>
            <a:r>
              <a:rPr lang="en-US" dirty="0"/>
              <a:t> Describe any disadvantages of the other two methods.</a:t>
            </a:r>
          </a:p>
        </p:txBody>
      </p:sp>
    </p:spTree>
    <p:extLst>
      <p:ext uri="{BB962C8B-B14F-4D97-AF65-F5344CB8AC3E}">
        <p14:creationId xmlns:p14="http://schemas.microsoft.com/office/powerpoint/2010/main" val="389460876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FCE108-9E86-49B1-B550-0140532C7A9F}"/>
              </a:ext>
            </a:extLst>
          </p:cNvPr>
          <p:cNvSpPr>
            <a:spLocks noGrp="1"/>
          </p:cNvSpPr>
          <p:nvPr>
            <p:ph type="title"/>
          </p:nvPr>
        </p:nvSpPr>
        <p:spPr/>
        <p:txBody>
          <a:bodyPr/>
          <a:lstStyle/>
          <a:p>
            <a:r>
              <a:rPr lang="en-US" dirty="0"/>
              <a:t>9.3 Collecting Data</a:t>
            </a:r>
          </a:p>
        </p:txBody>
      </p:sp>
      <p:sp>
        <p:nvSpPr>
          <p:cNvPr id="3" name="Content Placeholder 2">
            <a:extLst>
              <a:ext uri="{FF2B5EF4-FFF2-40B4-BE49-F238E27FC236}">
                <a16:creationId xmlns:a16="http://schemas.microsoft.com/office/drawing/2014/main" id="{6933C2B5-5FC5-4B14-A221-F00931D1CFE3}"/>
              </a:ext>
            </a:extLst>
          </p:cNvPr>
          <p:cNvSpPr>
            <a:spLocks noGrp="1"/>
          </p:cNvSpPr>
          <p:nvPr>
            <p:ph idx="1"/>
          </p:nvPr>
        </p:nvSpPr>
        <p:spPr/>
        <p:txBody>
          <a:bodyPr>
            <a:normAutofit lnSpcReduction="10000"/>
          </a:bodyPr>
          <a:lstStyle/>
          <a:p>
            <a:r>
              <a:rPr lang="en-US" dirty="0">
                <a:solidFill>
                  <a:schemeClr val="accent6"/>
                </a:solidFill>
              </a:rPr>
              <a:t>Steps in a Statistical Study</a:t>
            </a:r>
          </a:p>
          <a:p>
            <a:pPr marL="557213" indent="-557213">
              <a:buFont typeface="+mj-lt"/>
              <a:buAutoNum type="arabicPeriod"/>
            </a:pPr>
            <a:r>
              <a:rPr lang="en-US" dirty="0"/>
              <a:t>Identify variable of interest and population</a:t>
            </a:r>
          </a:p>
          <a:p>
            <a:pPr marL="557213" indent="-557213">
              <a:buFont typeface="+mj-lt"/>
              <a:buAutoNum type="arabicPeriod"/>
            </a:pPr>
            <a:r>
              <a:rPr lang="en-US" dirty="0"/>
              <a:t>Choose sample that represents the population</a:t>
            </a:r>
          </a:p>
          <a:p>
            <a:pPr marL="557213" indent="-557213">
              <a:buFont typeface="+mj-lt"/>
              <a:buAutoNum type="arabicPeriod"/>
            </a:pPr>
            <a:r>
              <a:rPr lang="en-US" dirty="0"/>
              <a:t>Collect data</a:t>
            </a:r>
          </a:p>
          <a:p>
            <a:pPr marL="557213" indent="-557213">
              <a:buFont typeface="+mj-lt"/>
              <a:buAutoNum type="arabicPeriod"/>
            </a:pPr>
            <a:r>
              <a:rPr lang="en-US" dirty="0"/>
              <a:t>Organize and describe the data using a statistic</a:t>
            </a:r>
          </a:p>
          <a:p>
            <a:pPr marL="557213" indent="-557213">
              <a:buFont typeface="+mj-lt"/>
              <a:buAutoNum type="arabicPeriod"/>
            </a:pPr>
            <a:r>
              <a:rPr lang="en-US" dirty="0"/>
              <a:t>Interpret the data, make inferences, draw conclusions about the population</a:t>
            </a:r>
          </a:p>
        </p:txBody>
      </p:sp>
    </p:spTree>
    <p:extLst>
      <p:ext uri="{BB962C8B-B14F-4D97-AF65-F5344CB8AC3E}">
        <p14:creationId xmlns:p14="http://schemas.microsoft.com/office/powerpoint/2010/main" val="23302562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2B2A200-C416-401C-8B0B-4E25D0ED0510}"/>
              </a:ext>
            </a:extLst>
          </p:cNvPr>
          <p:cNvSpPr>
            <a:spLocks noGrp="1"/>
          </p:cNvSpPr>
          <p:nvPr>
            <p:ph type="title"/>
          </p:nvPr>
        </p:nvSpPr>
        <p:spPr/>
        <p:txBody>
          <a:bodyPr/>
          <a:lstStyle/>
          <a:p>
            <a:r>
              <a:rPr lang="en-US" dirty="0"/>
              <a:t>9.3 Collecting Data</a:t>
            </a:r>
          </a:p>
        </p:txBody>
      </p:sp>
      <p:sp>
        <p:nvSpPr>
          <p:cNvPr id="3" name="Content Placeholder 2">
            <a:extLst>
              <a:ext uri="{FF2B5EF4-FFF2-40B4-BE49-F238E27FC236}">
                <a16:creationId xmlns:a16="http://schemas.microsoft.com/office/drawing/2014/main" id="{510A1C6C-AD15-45CA-B0B3-137750F36D3A}"/>
              </a:ext>
            </a:extLst>
          </p:cNvPr>
          <p:cNvSpPr>
            <a:spLocks noGrp="1"/>
          </p:cNvSpPr>
          <p:nvPr>
            <p:ph sz="half" idx="1"/>
          </p:nvPr>
        </p:nvSpPr>
        <p:spPr/>
        <p:txBody>
          <a:bodyPr>
            <a:normAutofit fontScale="85000" lnSpcReduction="20000"/>
          </a:bodyPr>
          <a:lstStyle/>
          <a:p>
            <a:r>
              <a:rPr lang="en-US" dirty="0">
                <a:solidFill>
                  <a:schemeClr val="accent6"/>
                </a:solidFill>
              </a:rPr>
              <a:t>Types of Samples</a:t>
            </a:r>
          </a:p>
          <a:p>
            <a:r>
              <a:rPr lang="en-US" dirty="0">
                <a:solidFill>
                  <a:schemeClr val="accent5"/>
                </a:solidFill>
              </a:rPr>
              <a:t>Random</a:t>
            </a:r>
          </a:p>
          <a:p>
            <a:pPr lvl="1"/>
            <a:r>
              <a:rPr lang="en-US" dirty="0"/>
              <a:t>Each member equally likely to be selected</a:t>
            </a:r>
          </a:p>
          <a:p>
            <a:r>
              <a:rPr lang="en-US" dirty="0">
                <a:solidFill>
                  <a:schemeClr val="accent5"/>
                </a:solidFill>
              </a:rPr>
              <a:t>Self-Selected</a:t>
            </a:r>
          </a:p>
          <a:p>
            <a:pPr lvl="1"/>
            <a:r>
              <a:rPr lang="en-US" dirty="0"/>
              <a:t>Members volunteer</a:t>
            </a:r>
          </a:p>
          <a:p>
            <a:r>
              <a:rPr lang="en-US" dirty="0">
                <a:solidFill>
                  <a:schemeClr val="accent5"/>
                </a:solidFill>
              </a:rPr>
              <a:t>Systematic</a:t>
            </a:r>
          </a:p>
          <a:p>
            <a:pPr lvl="1"/>
            <a:r>
              <a:rPr lang="en-US" dirty="0"/>
              <a:t>A rule is used to choose members</a:t>
            </a:r>
          </a:p>
          <a:p>
            <a:pPr lvl="1"/>
            <a:endParaRPr lang="en-US" dirty="0"/>
          </a:p>
        </p:txBody>
      </p:sp>
      <p:sp>
        <p:nvSpPr>
          <p:cNvPr id="5" name="Content Placeholder 4">
            <a:extLst>
              <a:ext uri="{FF2B5EF4-FFF2-40B4-BE49-F238E27FC236}">
                <a16:creationId xmlns:a16="http://schemas.microsoft.com/office/drawing/2014/main" id="{D03F9E13-974F-4FB5-9181-D10526A8FF21}"/>
              </a:ext>
            </a:extLst>
          </p:cNvPr>
          <p:cNvSpPr>
            <a:spLocks noGrp="1"/>
          </p:cNvSpPr>
          <p:nvPr>
            <p:ph sz="half" idx="2"/>
          </p:nvPr>
        </p:nvSpPr>
        <p:spPr>
          <a:xfrm>
            <a:off x="4648200" y="1200151"/>
            <a:ext cx="4495800" cy="3943349"/>
          </a:xfrm>
        </p:spPr>
        <p:txBody>
          <a:bodyPr>
            <a:normAutofit fontScale="85000" lnSpcReduction="20000"/>
          </a:bodyPr>
          <a:lstStyle/>
          <a:p>
            <a:r>
              <a:rPr lang="en-US" dirty="0">
                <a:solidFill>
                  <a:schemeClr val="accent5"/>
                </a:solidFill>
              </a:rPr>
              <a:t>Stratified</a:t>
            </a:r>
          </a:p>
          <a:p>
            <a:pPr lvl="1"/>
            <a:r>
              <a:rPr lang="en-US" dirty="0"/>
              <a:t>Population divided into groups. Members randomly chosen from each group</a:t>
            </a:r>
          </a:p>
          <a:p>
            <a:r>
              <a:rPr lang="en-US" dirty="0">
                <a:solidFill>
                  <a:schemeClr val="accent5"/>
                </a:solidFill>
              </a:rPr>
              <a:t>Cluster</a:t>
            </a:r>
          </a:p>
          <a:p>
            <a:pPr lvl="1"/>
            <a:r>
              <a:rPr lang="en-US" dirty="0"/>
              <a:t>Population divided into groups. Entire clusters are chosen randomly.</a:t>
            </a:r>
          </a:p>
          <a:p>
            <a:r>
              <a:rPr lang="en-US" dirty="0">
                <a:solidFill>
                  <a:schemeClr val="accent5"/>
                </a:solidFill>
              </a:rPr>
              <a:t>Convenience</a:t>
            </a:r>
          </a:p>
          <a:p>
            <a:pPr lvl="1"/>
            <a:r>
              <a:rPr lang="en-US" dirty="0"/>
              <a:t>Members who are easy to reach</a:t>
            </a:r>
          </a:p>
        </p:txBody>
      </p:sp>
    </p:spTree>
    <p:extLst>
      <p:ext uri="{BB962C8B-B14F-4D97-AF65-F5344CB8AC3E}">
        <p14:creationId xmlns:p14="http://schemas.microsoft.com/office/powerpoint/2010/main" val="13744696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5">
                                            <p:txEl>
                                              <p:pRg st="0" end="0"/>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5">
                                            <p:txEl>
                                              <p:pRg st="2" end="2"/>
                                            </p:txEl>
                                          </p:spTgt>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5">
                                            <p:txEl>
                                              <p:pRg st="4" end="4"/>
                                            </p:txEl>
                                          </p:spTgt>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5">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5" grpId="0" build="p"/>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4C8BFD-6961-44EF-BAC6-B4F5E5932A35}"/>
              </a:ext>
            </a:extLst>
          </p:cNvPr>
          <p:cNvSpPr>
            <a:spLocks noGrp="1"/>
          </p:cNvSpPr>
          <p:nvPr>
            <p:ph type="title"/>
          </p:nvPr>
        </p:nvSpPr>
        <p:spPr/>
        <p:txBody>
          <a:bodyPr/>
          <a:lstStyle/>
          <a:p>
            <a:r>
              <a:rPr lang="en-US" dirty="0"/>
              <a:t>9.3 Collecting Data</a:t>
            </a:r>
          </a:p>
        </p:txBody>
      </p:sp>
      <p:sp>
        <p:nvSpPr>
          <p:cNvPr id="3" name="Content Placeholder 2">
            <a:extLst>
              <a:ext uri="{FF2B5EF4-FFF2-40B4-BE49-F238E27FC236}">
                <a16:creationId xmlns:a16="http://schemas.microsoft.com/office/drawing/2014/main" id="{63D67AB2-C1A3-42BB-B6D1-7B00B6775715}"/>
              </a:ext>
            </a:extLst>
          </p:cNvPr>
          <p:cNvSpPr>
            <a:spLocks noGrp="1"/>
          </p:cNvSpPr>
          <p:nvPr>
            <p:ph sz="half" idx="1"/>
          </p:nvPr>
        </p:nvSpPr>
        <p:spPr/>
        <p:txBody>
          <a:bodyPr>
            <a:normAutofit fontScale="62500" lnSpcReduction="20000"/>
          </a:bodyPr>
          <a:lstStyle/>
          <a:p>
            <a:r>
              <a:rPr lang="en-US" dirty="0">
                <a:solidFill>
                  <a:schemeClr val="bg2">
                    <a:lumMod val="40000"/>
                    <a:lumOff val="60000"/>
                  </a:schemeClr>
                </a:solidFill>
              </a:rPr>
              <a:t>You want to determine whether the people in your neighborhood like the new social media website that provides neighborhood updates. Identify the type of sample described.</a:t>
            </a:r>
          </a:p>
          <a:p>
            <a:r>
              <a:rPr lang="en-US" b="1" dirty="0"/>
              <a:t>a. </a:t>
            </a:r>
            <a:r>
              <a:rPr lang="en-US" dirty="0"/>
              <a:t>You ask all the people who live on your block. </a:t>
            </a:r>
          </a:p>
          <a:p>
            <a:endParaRPr lang="en-US" dirty="0"/>
          </a:p>
          <a:p>
            <a:r>
              <a:rPr lang="en-US" b="1" dirty="0"/>
              <a:t>b. </a:t>
            </a:r>
            <a:r>
              <a:rPr lang="en-US" dirty="0"/>
              <a:t>You randomly select a person from each block in the neighborhood.</a:t>
            </a:r>
          </a:p>
        </p:txBody>
      </p:sp>
      <p:sp>
        <p:nvSpPr>
          <p:cNvPr id="4" name="Content Placeholder 3">
            <a:extLst>
              <a:ext uri="{FF2B5EF4-FFF2-40B4-BE49-F238E27FC236}">
                <a16:creationId xmlns:a16="http://schemas.microsoft.com/office/drawing/2014/main" id="{F06D955A-4816-4593-8268-B8959E0AC637}"/>
              </a:ext>
            </a:extLst>
          </p:cNvPr>
          <p:cNvSpPr>
            <a:spLocks noGrp="1"/>
          </p:cNvSpPr>
          <p:nvPr>
            <p:ph sz="half" idx="2"/>
          </p:nvPr>
        </p:nvSpPr>
        <p:spPr/>
        <p:txBody>
          <a:bodyPr>
            <a:normAutofit fontScale="62500" lnSpcReduction="20000"/>
          </a:bodyPr>
          <a:lstStyle/>
          <a:p>
            <a:r>
              <a:rPr lang="en-US" b="1" dirty="0"/>
              <a:t>c. </a:t>
            </a:r>
            <a:r>
              <a:rPr lang="en-US" dirty="0"/>
              <a:t>You email questionnaires and use only the questionnaires that are returned. </a:t>
            </a:r>
          </a:p>
          <a:p>
            <a:endParaRPr lang="en-US" dirty="0"/>
          </a:p>
          <a:p>
            <a:endParaRPr lang="en-US" dirty="0"/>
          </a:p>
          <a:p>
            <a:r>
              <a:rPr lang="en-US" b="1" dirty="0"/>
              <a:t>d. </a:t>
            </a:r>
            <a:r>
              <a:rPr lang="en-US" dirty="0"/>
              <a:t>You divide the people in your neighborhood according to even and odd house numbers, then select all the people with an even house number.</a:t>
            </a:r>
          </a:p>
          <a:p>
            <a:endParaRPr lang="en-US" dirty="0"/>
          </a:p>
          <a:p>
            <a:endParaRPr lang="en-US" dirty="0"/>
          </a:p>
          <a:p>
            <a:r>
              <a:rPr lang="en-US" dirty="0"/>
              <a:t>Try 486#1</a:t>
            </a:r>
          </a:p>
        </p:txBody>
      </p:sp>
    </p:spTree>
    <p:extLst>
      <p:ext uri="{BB962C8B-B14F-4D97-AF65-F5344CB8AC3E}">
        <p14:creationId xmlns:p14="http://schemas.microsoft.com/office/powerpoint/2010/main" val="18961876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4"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B55158-D514-4079-BB6C-605468398CFB}"/>
              </a:ext>
            </a:extLst>
          </p:cNvPr>
          <p:cNvSpPr>
            <a:spLocks noGrp="1"/>
          </p:cNvSpPr>
          <p:nvPr>
            <p:ph type="title"/>
          </p:nvPr>
        </p:nvSpPr>
        <p:spPr/>
        <p:txBody>
          <a:bodyPr/>
          <a:lstStyle/>
          <a:p>
            <a:r>
              <a:rPr lang="en-US" dirty="0"/>
              <a:t>9.3 Collecting Data</a:t>
            </a:r>
          </a:p>
        </p:txBody>
      </p:sp>
      <p:sp>
        <p:nvSpPr>
          <p:cNvPr id="3" name="Content Placeholder 2">
            <a:extLst>
              <a:ext uri="{FF2B5EF4-FFF2-40B4-BE49-F238E27FC236}">
                <a16:creationId xmlns:a16="http://schemas.microsoft.com/office/drawing/2014/main" id="{573AC6BA-2430-41B5-A094-03D9F1C87089}"/>
              </a:ext>
            </a:extLst>
          </p:cNvPr>
          <p:cNvSpPr>
            <a:spLocks noGrp="1"/>
          </p:cNvSpPr>
          <p:nvPr>
            <p:ph idx="1"/>
          </p:nvPr>
        </p:nvSpPr>
        <p:spPr/>
        <p:txBody>
          <a:bodyPr>
            <a:normAutofit lnSpcReduction="10000"/>
          </a:bodyPr>
          <a:lstStyle/>
          <a:p>
            <a:r>
              <a:rPr lang="en-US" dirty="0">
                <a:solidFill>
                  <a:schemeClr val="accent6"/>
                </a:solidFill>
              </a:rPr>
              <a:t>Bias</a:t>
            </a:r>
          </a:p>
          <a:p>
            <a:pPr lvl="1"/>
            <a:r>
              <a:rPr lang="en-US" dirty="0"/>
              <a:t>Error that results from a sample that misrepresents the population</a:t>
            </a:r>
          </a:p>
          <a:p>
            <a:r>
              <a:rPr lang="en-US" dirty="0">
                <a:solidFill>
                  <a:schemeClr val="accent6"/>
                </a:solidFill>
              </a:rPr>
              <a:t>Unbiased sample</a:t>
            </a:r>
          </a:p>
          <a:p>
            <a:pPr lvl="1"/>
            <a:r>
              <a:rPr lang="en-US" dirty="0"/>
              <a:t>Is representative of the population</a:t>
            </a:r>
          </a:p>
          <a:p>
            <a:r>
              <a:rPr lang="en-US" dirty="0">
                <a:solidFill>
                  <a:schemeClr val="accent6"/>
                </a:solidFill>
              </a:rPr>
              <a:t>Biased sample</a:t>
            </a:r>
          </a:p>
          <a:p>
            <a:pPr lvl="1"/>
            <a:r>
              <a:rPr lang="en-US" dirty="0"/>
              <a:t>Over- or under-represents a part of the population</a:t>
            </a:r>
          </a:p>
        </p:txBody>
      </p:sp>
    </p:spTree>
    <p:extLst>
      <p:ext uri="{BB962C8B-B14F-4D97-AF65-F5344CB8AC3E}">
        <p14:creationId xmlns:p14="http://schemas.microsoft.com/office/powerpoint/2010/main" val="21429665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A14B06-D960-4D33-A1F9-E502528FD550}"/>
              </a:ext>
            </a:extLst>
          </p:cNvPr>
          <p:cNvSpPr>
            <a:spLocks noGrp="1"/>
          </p:cNvSpPr>
          <p:nvPr>
            <p:ph type="title"/>
          </p:nvPr>
        </p:nvSpPr>
        <p:spPr/>
        <p:txBody>
          <a:bodyPr/>
          <a:lstStyle/>
          <a:p>
            <a:r>
              <a:rPr lang="en-US" dirty="0"/>
              <a:t>9.3 Collecting Data</a:t>
            </a:r>
          </a:p>
        </p:txBody>
      </p:sp>
      <p:sp>
        <p:nvSpPr>
          <p:cNvPr id="3" name="Content Placeholder 2">
            <a:extLst>
              <a:ext uri="{FF2B5EF4-FFF2-40B4-BE49-F238E27FC236}">
                <a16:creationId xmlns:a16="http://schemas.microsoft.com/office/drawing/2014/main" id="{8767B974-5486-4869-9227-C93D2E75F1E0}"/>
              </a:ext>
            </a:extLst>
          </p:cNvPr>
          <p:cNvSpPr>
            <a:spLocks noGrp="1"/>
          </p:cNvSpPr>
          <p:nvPr>
            <p:ph sz="half" idx="1"/>
          </p:nvPr>
        </p:nvSpPr>
        <p:spPr/>
        <p:txBody>
          <a:bodyPr>
            <a:normAutofit fontScale="92500"/>
          </a:bodyPr>
          <a:lstStyle/>
          <a:p>
            <a:r>
              <a:rPr lang="en-US" sz="2400" dirty="0">
                <a:solidFill>
                  <a:schemeClr val="bg2">
                    <a:lumMod val="40000"/>
                    <a:lumOff val="60000"/>
                  </a:schemeClr>
                </a:solidFill>
              </a:rPr>
              <a:t>Identify the type of sample and explain why the sample is biased.</a:t>
            </a:r>
          </a:p>
          <a:p>
            <a:r>
              <a:rPr lang="en-US" sz="2400" b="1" dirty="0"/>
              <a:t>a. </a:t>
            </a:r>
            <a:r>
              <a:rPr lang="en-US" sz="2400" dirty="0"/>
              <a:t>The principal asks students at one lunch table about the quality of food served in the school’s cafeteria.</a:t>
            </a:r>
          </a:p>
        </p:txBody>
      </p:sp>
      <p:sp>
        <p:nvSpPr>
          <p:cNvPr id="4" name="Content Placeholder 3">
            <a:extLst>
              <a:ext uri="{FF2B5EF4-FFF2-40B4-BE49-F238E27FC236}">
                <a16:creationId xmlns:a16="http://schemas.microsoft.com/office/drawing/2014/main" id="{05EC6231-A9C3-4FC6-A944-3C11704EC4AA}"/>
              </a:ext>
            </a:extLst>
          </p:cNvPr>
          <p:cNvSpPr>
            <a:spLocks noGrp="1"/>
          </p:cNvSpPr>
          <p:nvPr>
            <p:ph sz="half" idx="2"/>
          </p:nvPr>
        </p:nvSpPr>
        <p:spPr>
          <a:xfrm>
            <a:off x="4648200" y="1200151"/>
            <a:ext cx="4495800" cy="3943349"/>
          </a:xfrm>
        </p:spPr>
        <p:txBody>
          <a:bodyPr>
            <a:normAutofit fontScale="92500"/>
          </a:bodyPr>
          <a:lstStyle/>
          <a:p>
            <a:r>
              <a:rPr lang="en-US" sz="2400" b="1" dirty="0"/>
              <a:t>b. </a:t>
            </a:r>
            <a:r>
              <a:rPr lang="en-US" sz="2400" dirty="0"/>
              <a:t>A sports announcer wants to know how often people in the town attend community sporting events. She asks every tenth person who enters the field to watch a local soccer game.</a:t>
            </a:r>
          </a:p>
          <a:p>
            <a:endParaRPr lang="en-US" sz="2400" dirty="0"/>
          </a:p>
          <a:p>
            <a:endParaRPr lang="en-US" sz="2400" dirty="0"/>
          </a:p>
          <a:p>
            <a:endParaRPr lang="en-US" sz="2400" dirty="0"/>
          </a:p>
          <a:p>
            <a:r>
              <a:rPr lang="en-US" sz="2400" dirty="0"/>
              <a:t>Try 486#5</a:t>
            </a:r>
          </a:p>
          <a:p>
            <a:endParaRPr lang="en-US" sz="2400" dirty="0"/>
          </a:p>
        </p:txBody>
      </p:sp>
    </p:spTree>
    <p:extLst>
      <p:ext uri="{BB962C8B-B14F-4D97-AF65-F5344CB8AC3E}">
        <p14:creationId xmlns:p14="http://schemas.microsoft.com/office/powerpoint/2010/main" val="41783184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4"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ECC611-F51E-40B8-98C3-97261B702AF3}"/>
              </a:ext>
            </a:extLst>
          </p:cNvPr>
          <p:cNvSpPr>
            <a:spLocks noGrp="1"/>
          </p:cNvSpPr>
          <p:nvPr>
            <p:ph type="title"/>
          </p:nvPr>
        </p:nvSpPr>
        <p:spPr/>
        <p:txBody>
          <a:bodyPr>
            <a:normAutofit fontScale="90000"/>
          </a:bodyPr>
          <a:lstStyle/>
          <a:p>
            <a:r>
              <a:rPr lang="en-US" dirty="0"/>
              <a:t>9.0 Measures of Center and Dispersion</a:t>
            </a:r>
          </a:p>
        </p:txBody>
      </p:sp>
      <p:sp>
        <p:nvSpPr>
          <p:cNvPr id="3" name="Text Placeholder 2">
            <a:extLst>
              <a:ext uri="{FF2B5EF4-FFF2-40B4-BE49-F238E27FC236}">
                <a16:creationId xmlns:a16="http://schemas.microsoft.com/office/drawing/2014/main" id="{13F69443-ADB9-46CB-B38C-0103D736AC9E}"/>
              </a:ext>
            </a:extLst>
          </p:cNvPr>
          <p:cNvSpPr>
            <a:spLocks noGrp="1"/>
          </p:cNvSpPr>
          <p:nvPr>
            <p:ph type="body" idx="1"/>
          </p:nvPr>
        </p:nvSpPr>
        <p:spPr/>
        <p:txBody>
          <a:bodyPr/>
          <a:lstStyle/>
          <a:p>
            <a:r>
              <a:rPr lang="en-US" dirty="0"/>
              <a:t>After this lesson…</a:t>
            </a:r>
          </a:p>
          <a:p>
            <a:pPr marL="342900" indent="-342900">
              <a:buFont typeface="Arial" panose="020B0604020202020204" pitchFamily="34" charset="0"/>
              <a:buChar char="•"/>
            </a:pPr>
            <a:r>
              <a:rPr lang="en-US" dirty="0"/>
              <a:t>I will be able to calculate the mean, median, and mode.</a:t>
            </a:r>
          </a:p>
          <a:p>
            <a:pPr marL="342900" indent="-342900">
              <a:buFont typeface="Arial" panose="020B0604020202020204" pitchFamily="34" charset="0"/>
              <a:buChar char="•"/>
            </a:pPr>
            <a:r>
              <a:rPr lang="en-US" dirty="0"/>
              <a:t>I will be able to calculate the standard deviation.</a:t>
            </a:r>
          </a:p>
        </p:txBody>
      </p:sp>
    </p:spTree>
    <p:extLst>
      <p:ext uri="{BB962C8B-B14F-4D97-AF65-F5344CB8AC3E}">
        <p14:creationId xmlns:p14="http://schemas.microsoft.com/office/powerpoint/2010/main" val="315077449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AEB240-863A-48A3-89B0-933405B38818}"/>
              </a:ext>
            </a:extLst>
          </p:cNvPr>
          <p:cNvSpPr>
            <a:spLocks noGrp="1"/>
          </p:cNvSpPr>
          <p:nvPr>
            <p:ph type="title"/>
          </p:nvPr>
        </p:nvSpPr>
        <p:spPr/>
        <p:txBody>
          <a:bodyPr/>
          <a:lstStyle/>
          <a:p>
            <a:r>
              <a:rPr lang="en-US" dirty="0"/>
              <a:t>9.3 Collecting Data</a:t>
            </a:r>
          </a:p>
        </p:txBody>
      </p:sp>
      <p:sp>
        <p:nvSpPr>
          <p:cNvPr id="3" name="Content Placeholder 2">
            <a:extLst>
              <a:ext uri="{FF2B5EF4-FFF2-40B4-BE49-F238E27FC236}">
                <a16:creationId xmlns:a16="http://schemas.microsoft.com/office/drawing/2014/main" id="{821CF71F-8A84-44B2-97DC-88B20D4D1211}"/>
              </a:ext>
            </a:extLst>
          </p:cNvPr>
          <p:cNvSpPr>
            <a:spLocks noGrp="1"/>
          </p:cNvSpPr>
          <p:nvPr>
            <p:ph idx="1"/>
          </p:nvPr>
        </p:nvSpPr>
        <p:spPr/>
        <p:txBody>
          <a:bodyPr>
            <a:normAutofit fontScale="92500" lnSpcReduction="10000"/>
          </a:bodyPr>
          <a:lstStyle/>
          <a:p>
            <a:r>
              <a:rPr lang="en-US" sz="2400" dirty="0"/>
              <a:t>You are a member of your school’s banquet committee. You want to poll the members of the senior class to find out where the banquet should be held. There are 75 students in the senior class. Describe a method for selecting a random sample of 40 seniors to poll.</a:t>
            </a:r>
          </a:p>
          <a:p>
            <a:endParaRPr lang="en-US" sz="2400" dirty="0"/>
          </a:p>
          <a:p>
            <a:endParaRPr lang="en-US" sz="2400" dirty="0"/>
          </a:p>
          <a:p>
            <a:endParaRPr lang="en-US" sz="2400" dirty="0"/>
          </a:p>
          <a:p>
            <a:endParaRPr lang="en-US" sz="2400" dirty="0"/>
          </a:p>
          <a:p>
            <a:r>
              <a:rPr lang="en-US" sz="2400" dirty="0"/>
              <a:t>Try 486#15</a:t>
            </a:r>
          </a:p>
        </p:txBody>
      </p:sp>
    </p:spTree>
    <p:extLst>
      <p:ext uri="{BB962C8B-B14F-4D97-AF65-F5344CB8AC3E}">
        <p14:creationId xmlns:p14="http://schemas.microsoft.com/office/powerpoint/2010/main" val="37146240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0281FB-E7A8-4931-A3D9-4C7AB2F2E82D}"/>
              </a:ext>
            </a:extLst>
          </p:cNvPr>
          <p:cNvSpPr>
            <a:spLocks noGrp="1"/>
          </p:cNvSpPr>
          <p:nvPr>
            <p:ph type="title"/>
          </p:nvPr>
        </p:nvSpPr>
        <p:spPr/>
        <p:txBody>
          <a:bodyPr/>
          <a:lstStyle/>
          <a:p>
            <a:r>
              <a:rPr lang="en-US" dirty="0"/>
              <a:t>9.3 Collecting Data</a:t>
            </a:r>
          </a:p>
        </p:txBody>
      </p:sp>
      <p:sp>
        <p:nvSpPr>
          <p:cNvPr id="3" name="Content Placeholder 2">
            <a:extLst>
              <a:ext uri="{FF2B5EF4-FFF2-40B4-BE49-F238E27FC236}">
                <a16:creationId xmlns:a16="http://schemas.microsoft.com/office/drawing/2014/main" id="{01D8C1EF-38FE-4230-975B-52F8F0B0AB1F}"/>
              </a:ext>
            </a:extLst>
          </p:cNvPr>
          <p:cNvSpPr>
            <a:spLocks noGrp="1"/>
          </p:cNvSpPr>
          <p:nvPr>
            <p:ph idx="1"/>
          </p:nvPr>
        </p:nvSpPr>
        <p:spPr/>
        <p:txBody>
          <a:bodyPr>
            <a:normAutofit fontScale="85000" lnSpcReduction="20000"/>
          </a:bodyPr>
          <a:lstStyle/>
          <a:p>
            <a:r>
              <a:rPr lang="en-US" dirty="0">
                <a:solidFill>
                  <a:schemeClr val="accent6"/>
                </a:solidFill>
              </a:rPr>
              <a:t>Methods of Data Collection</a:t>
            </a:r>
          </a:p>
          <a:p>
            <a:r>
              <a:rPr lang="en-US" dirty="0">
                <a:solidFill>
                  <a:schemeClr val="accent5"/>
                </a:solidFill>
              </a:rPr>
              <a:t>Experiment</a:t>
            </a:r>
          </a:p>
          <a:p>
            <a:pPr lvl="1"/>
            <a:r>
              <a:rPr lang="en-US" dirty="0"/>
              <a:t>Imposes a treatment on a sample</a:t>
            </a:r>
          </a:p>
          <a:p>
            <a:r>
              <a:rPr lang="en-US" dirty="0">
                <a:solidFill>
                  <a:schemeClr val="accent5"/>
                </a:solidFill>
              </a:rPr>
              <a:t>Observational Survey</a:t>
            </a:r>
          </a:p>
          <a:p>
            <a:pPr lvl="1"/>
            <a:r>
              <a:rPr lang="en-US" dirty="0"/>
              <a:t>Observes the sample</a:t>
            </a:r>
          </a:p>
          <a:p>
            <a:r>
              <a:rPr lang="en-US" dirty="0">
                <a:solidFill>
                  <a:schemeClr val="accent5"/>
                </a:solidFill>
              </a:rPr>
              <a:t>Survey</a:t>
            </a:r>
          </a:p>
          <a:p>
            <a:pPr lvl="1"/>
            <a:r>
              <a:rPr lang="en-US" dirty="0"/>
              <a:t>Ask the sample some questions</a:t>
            </a:r>
          </a:p>
          <a:p>
            <a:r>
              <a:rPr lang="en-US" dirty="0">
                <a:solidFill>
                  <a:schemeClr val="accent5"/>
                </a:solidFill>
              </a:rPr>
              <a:t>Simulation</a:t>
            </a:r>
          </a:p>
          <a:p>
            <a:pPr lvl="1"/>
            <a:r>
              <a:rPr lang="en-US" dirty="0"/>
              <a:t>Using a model to reproduce a situation</a:t>
            </a:r>
          </a:p>
        </p:txBody>
      </p:sp>
    </p:spTree>
    <p:extLst>
      <p:ext uri="{BB962C8B-B14F-4D97-AF65-F5344CB8AC3E}">
        <p14:creationId xmlns:p14="http://schemas.microsoft.com/office/powerpoint/2010/main" val="42288618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3">
                                            <p:txEl>
                                              <p:pRg st="7" end="7"/>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4C7629-C297-4FDA-85D2-F77ECD42F2F1}"/>
              </a:ext>
            </a:extLst>
          </p:cNvPr>
          <p:cNvSpPr>
            <a:spLocks noGrp="1"/>
          </p:cNvSpPr>
          <p:nvPr>
            <p:ph type="title"/>
          </p:nvPr>
        </p:nvSpPr>
        <p:spPr/>
        <p:txBody>
          <a:bodyPr/>
          <a:lstStyle/>
          <a:p>
            <a:r>
              <a:rPr lang="en-US" dirty="0"/>
              <a:t>9.3 Collecting Data</a:t>
            </a:r>
          </a:p>
        </p:txBody>
      </p:sp>
      <p:sp>
        <p:nvSpPr>
          <p:cNvPr id="3" name="Content Placeholder 2">
            <a:extLst>
              <a:ext uri="{FF2B5EF4-FFF2-40B4-BE49-F238E27FC236}">
                <a16:creationId xmlns:a16="http://schemas.microsoft.com/office/drawing/2014/main" id="{F5EEC5AD-9457-4ACD-8797-970FD9EB9E65}"/>
              </a:ext>
            </a:extLst>
          </p:cNvPr>
          <p:cNvSpPr>
            <a:spLocks noGrp="1"/>
          </p:cNvSpPr>
          <p:nvPr>
            <p:ph sz="half" idx="1"/>
          </p:nvPr>
        </p:nvSpPr>
        <p:spPr/>
        <p:txBody>
          <a:bodyPr>
            <a:normAutofit fontScale="92500"/>
          </a:bodyPr>
          <a:lstStyle/>
          <a:p>
            <a:r>
              <a:rPr lang="en-US" sz="2700" dirty="0">
                <a:solidFill>
                  <a:schemeClr val="bg2">
                    <a:lumMod val="40000"/>
                    <a:lumOff val="60000"/>
                  </a:schemeClr>
                </a:solidFill>
              </a:rPr>
              <a:t>Identify the method of data collection described in each situation.</a:t>
            </a:r>
          </a:p>
          <a:p>
            <a:r>
              <a:rPr lang="en-US" sz="2700" dirty="0"/>
              <a:t>A teacher records how many students turn in their homework as they enter the classroom.</a:t>
            </a:r>
          </a:p>
        </p:txBody>
      </p:sp>
      <p:sp>
        <p:nvSpPr>
          <p:cNvPr id="4" name="Content Placeholder 3">
            <a:extLst>
              <a:ext uri="{FF2B5EF4-FFF2-40B4-BE49-F238E27FC236}">
                <a16:creationId xmlns:a16="http://schemas.microsoft.com/office/drawing/2014/main" id="{31848C1B-00AD-4DF4-A0A6-B7BFAAF6BE06}"/>
              </a:ext>
            </a:extLst>
          </p:cNvPr>
          <p:cNvSpPr>
            <a:spLocks noGrp="1"/>
          </p:cNvSpPr>
          <p:nvPr>
            <p:ph sz="half" idx="2"/>
          </p:nvPr>
        </p:nvSpPr>
        <p:spPr/>
        <p:txBody>
          <a:bodyPr>
            <a:normAutofit fontScale="92500"/>
          </a:bodyPr>
          <a:lstStyle/>
          <a:p>
            <a:r>
              <a:rPr lang="en-US" sz="2700" dirty="0"/>
              <a:t>A manager uses a computer program to estimate the number of defective products that will be produced by a particular assembly line.</a:t>
            </a:r>
          </a:p>
          <a:p>
            <a:endParaRPr lang="en-US" sz="2700" dirty="0"/>
          </a:p>
          <a:p>
            <a:endParaRPr lang="en-US" sz="2700" dirty="0"/>
          </a:p>
          <a:p>
            <a:r>
              <a:rPr lang="en-US" sz="2700" dirty="0"/>
              <a:t>Try 487#17</a:t>
            </a:r>
          </a:p>
        </p:txBody>
      </p:sp>
    </p:spTree>
    <p:extLst>
      <p:ext uri="{BB962C8B-B14F-4D97-AF65-F5344CB8AC3E}">
        <p14:creationId xmlns:p14="http://schemas.microsoft.com/office/powerpoint/2010/main" val="8259543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build="p"/>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74E256-679F-4540-95ED-141C0B6DE714}"/>
              </a:ext>
            </a:extLst>
          </p:cNvPr>
          <p:cNvSpPr>
            <a:spLocks noGrp="1"/>
          </p:cNvSpPr>
          <p:nvPr>
            <p:ph type="title"/>
          </p:nvPr>
        </p:nvSpPr>
        <p:spPr/>
        <p:txBody>
          <a:bodyPr/>
          <a:lstStyle/>
          <a:p>
            <a:r>
              <a:rPr lang="en-US" dirty="0"/>
              <a:t>9.3 Collecting Data</a:t>
            </a:r>
          </a:p>
        </p:txBody>
      </p:sp>
      <p:sp>
        <p:nvSpPr>
          <p:cNvPr id="3" name="Content Placeholder 2">
            <a:extLst>
              <a:ext uri="{FF2B5EF4-FFF2-40B4-BE49-F238E27FC236}">
                <a16:creationId xmlns:a16="http://schemas.microsoft.com/office/drawing/2014/main" id="{61F68A49-C2C0-46BB-AD76-1C3DAFFCE547}"/>
              </a:ext>
            </a:extLst>
          </p:cNvPr>
          <p:cNvSpPr>
            <a:spLocks noGrp="1"/>
          </p:cNvSpPr>
          <p:nvPr>
            <p:ph idx="1"/>
          </p:nvPr>
        </p:nvSpPr>
        <p:spPr>
          <a:xfrm>
            <a:off x="0" y="1200151"/>
            <a:ext cx="9144000" cy="3943349"/>
          </a:xfrm>
        </p:spPr>
        <p:txBody>
          <a:bodyPr>
            <a:normAutofit fontScale="77500" lnSpcReduction="20000"/>
          </a:bodyPr>
          <a:lstStyle/>
          <a:p>
            <a:r>
              <a:rPr lang="en-US" dirty="0"/>
              <a:t>A town supervisor surveys residents of the town by asking, </a:t>
            </a:r>
            <a:r>
              <a:rPr lang="en-US" dirty="0">
                <a:solidFill>
                  <a:schemeClr val="bg2">
                    <a:lumMod val="40000"/>
                    <a:lumOff val="60000"/>
                  </a:schemeClr>
                </a:solidFill>
              </a:rPr>
              <a:t>“Should the town build a playground and a dog area in the park on Main Street?”</a:t>
            </a:r>
            <a:r>
              <a:rPr lang="en-US" dirty="0"/>
              <a:t> Explain why the question may be biased or otherwise introduce bias into the survey. Then describe a way to correct the flaw.</a:t>
            </a:r>
          </a:p>
          <a:p>
            <a:endParaRPr lang="en-US" dirty="0"/>
          </a:p>
          <a:p>
            <a:endParaRPr lang="en-US" dirty="0"/>
          </a:p>
          <a:p>
            <a:endParaRPr lang="en-US" dirty="0"/>
          </a:p>
          <a:p>
            <a:endParaRPr lang="en-US" dirty="0"/>
          </a:p>
          <a:p>
            <a:r>
              <a:rPr lang="en-US" dirty="0"/>
              <a:t>Try 487#23</a:t>
            </a:r>
          </a:p>
          <a:p>
            <a:r>
              <a:rPr lang="en-US" dirty="0"/>
              <a:t>486 #1, 3, 5, 7, 9, 11, 13, 15, 17, 19, 21, 23, 25, 27, 29, 31, 39, 41, 43, 49</a:t>
            </a:r>
          </a:p>
        </p:txBody>
      </p:sp>
    </p:spTree>
    <p:extLst>
      <p:ext uri="{BB962C8B-B14F-4D97-AF65-F5344CB8AC3E}">
        <p14:creationId xmlns:p14="http://schemas.microsoft.com/office/powerpoint/2010/main" val="21124548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86D41A-BFAF-43BA-9DE0-BFA8D9301A3B}"/>
              </a:ext>
            </a:extLst>
          </p:cNvPr>
          <p:cNvSpPr>
            <a:spLocks noGrp="1"/>
          </p:cNvSpPr>
          <p:nvPr>
            <p:ph type="title"/>
          </p:nvPr>
        </p:nvSpPr>
        <p:spPr/>
        <p:txBody>
          <a:bodyPr/>
          <a:lstStyle/>
          <a:p>
            <a:r>
              <a:rPr lang="en-US" dirty="0"/>
              <a:t>9.4 Experimental Design</a:t>
            </a:r>
          </a:p>
        </p:txBody>
      </p:sp>
      <p:sp>
        <p:nvSpPr>
          <p:cNvPr id="3" name="Text Placeholder 2">
            <a:extLst>
              <a:ext uri="{FF2B5EF4-FFF2-40B4-BE49-F238E27FC236}">
                <a16:creationId xmlns:a16="http://schemas.microsoft.com/office/drawing/2014/main" id="{E5EAF20B-43C1-43FF-AFE5-FFD748E751F5}"/>
              </a:ext>
            </a:extLst>
          </p:cNvPr>
          <p:cNvSpPr>
            <a:spLocks noGrp="1"/>
          </p:cNvSpPr>
          <p:nvPr>
            <p:ph type="body" idx="1"/>
          </p:nvPr>
        </p:nvSpPr>
        <p:spPr/>
        <p:txBody>
          <a:bodyPr>
            <a:normAutofit lnSpcReduction="10000"/>
          </a:bodyPr>
          <a:lstStyle/>
          <a:p>
            <a:r>
              <a:rPr lang="en-US" dirty="0"/>
              <a:t>After this lesson…</a:t>
            </a:r>
          </a:p>
          <a:p>
            <a:r>
              <a:rPr lang="en-US" dirty="0"/>
              <a:t>• I can assess the validity of an experiment’s results.</a:t>
            </a:r>
          </a:p>
          <a:p>
            <a:r>
              <a:rPr lang="en-US" dirty="0"/>
              <a:t>• I can design an experiment or observational study.</a:t>
            </a:r>
          </a:p>
          <a:p>
            <a:r>
              <a:rPr lang="en-US" dirty="0"/>
              <a:t>• I can analyze experimental designs.</a:t>
            </a:r>
          </a:p>
        </p:txBody>
      </p:sp>
    </p:spTree>
    <p:extLst>
      <p:ext uri="{BB962C8B-B14F-4D97-AF65-F5344CB8AC3E}">
        <p14:creationId xmlns:p14="http://schemas.microsoft.com/office/powerpoint/2010/main" val="190795061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64833D-A8A4-4219-AAE8-A3EFDD80E750}"/>
              </a:ext>
            </a:extLst>
          </p:cNvPr>
          <p:cNvSpPr>
            <a:spLocks noGrp="1"/>
          </p:cNvSpPr>
          <p:nvPr>
            <p:ph type="title"/>
          </p:nvPr>
        </p:nvSpPr>
        <p:spPr/>
        <p:txBody>
          <a:bodyPr/>
          <a:lstStyle/>
          <a:p>
            <a:r>
              <a:rPr lang="en-US" dirty="0"/>
              <a:t>9.4 Experimental Design</a:t>
            </a:r>
          </a:p>
        </p:txBody>
      </p:sp>
      <p:sp>
        <p:nvSpPr>
          <p:cNvPr id="3" name="Content Placeholder 2">
            <a:extLst>
              <a:ext uri="{FF2B5EF4-FFF2-40B4-BE49-F238E27FC236}">
                <a16:creationId xmlns:a16="http://schemas.microsoft.com/office/drawing/2014/main" id="{E4E55117-984F-41C6-A17C-F3E49B0E111C}"/>
              </a:ext>
            </a:extLst>
          </p:cNvPr>
          <p:cNvSpPr>
            <a:spLocks noGrp="1"/>
          </p:cNvSpPr>
          <p:nvPr>
            <p:ph idx="1"/>
          </p:nvPr>
        </p:nvSpPr>
        <p:spPr/>
        <p:txBody>
          <a:bodyPr>
            <a:normAutofit fontScale="77500" lnSpcReduction="20000"/>
          </a:bodyPr>
          <a:lstStyle/>
          <a:p>
            <a:r>
              <a:rPr lang="en-US" b="1" dirty="0"/>
              <a:t>Work with a partner.</a:t>
            </a:r>
          </a:p>
          <a:p>
            <a:r>
              <a:rPr lang="en-US" dirty="0"/>
              <a:t>You want to study the following topic.</a:t>
            </a:r>
            <a:br>
              <a:rPr lang="en-US" dirty="0"/>
            </a:br>
            <a:r>
              <a:rPr lang="en-US" i="1" dirty="0"/>
              <a:t>Can students create and send text messages faster using their dominant hand or non-dominant hand?</a:t>
            </a:r>
          </a:p>
          <a:p>
            <a:r>
              <a:rPr lang="en-US" dirty="0"/>
              <a:t>Describe an experiment to study this question. Be sure to include the following.</a:t>
            </a:r>
          </a:p>
          <a:p>
            <a:r>
              <a:rPr lang="en-US" b="1" dirty="0" err="1"/>
              <a:t>i</a:t>
            </a:r>
            <a:r>
              <a:rPr lang="en-US" b="1" dirty="0"/>
              <a:t>. </a:t>
            </a:r>
            <a:r>
              <a:rPr lang="en-US" dirty="0"/>
              <a:t>How should you select students? Why?</a:t>
            </a:r>
          </a:p>
          <a:p>
            <a:r>
              <a:rPr lang="en-US" b="1" dirty="0"/>
              <a:t>ii. </a:t>
            </a:r>
            <a:r>
              <a:rPr lang="en-US" dirty="0"/>
              <a:t>How many students should you select? Why?</a:t>
            </a:r>
          </a:p>
          <a:p>
            <a:r>
              <a:rPr lang="en-US" b="1" dirty="0"/>
              <a:t>iii. </a:t>
            </a:r>
            <a:r>
              <a:rPr lang="en-US" dirty="0"/>
              <a:t>Will your results be valid? How do you know?</a:t>
            </a:r>
          </a:p>
          <a:p>
            <a:r>
              <a:rPr lang="en-US" b="1" dirty="0"/>
              <a:t>iv. </a:t>
            </a:r>
            <a:r>
              <a:rPr lang="en-US" dirty="0"/>
              <a:t>How can you improve your experiment?</a:t>
            </a:r>
          </a:p>
        </p:txBody>
      </p:sp>
    </p:spTree>
    <p:extLst>
      <p:ext uri="{BB962C8B-B14F-4D97-AF65-F5344CB8AC3E}">
        <p14:creationId xmlns:p14="http://schemas.microsoft.com/office/powerpoint/2010/main" val="191054195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EBAC9E-88F7-4352-AE91-FECE5798E212}"/>
              </a:ext>
            </a:extLst>
          </p:cNvPr>
          <p:cNvSpPr>
            <a:spLocks noGrp="1"/>
          </p:cNvSpPr>
          <p:nvPr>
            <p:ph type="title"/>
          </p:nvPr>
        </p:nvSpPr>
        <p:spPr/>
        <p:txBody>
          <a:bodyPr/>
          <a:lstStyle/>
          <a:p>
            <a:r>
              <a:rPr lang="en-US" dirty="0"/>
              <a:t>9.4 Experimental Design</a:t>
            </a:r>
          </a:p>
        </p:txBody>
      </p:sp>
      <p:sp>
        <p:nvSpPr>
          <p:cNvPr id="3" name="Content Placeholder 2">
            <a:extLst>
              <a:ext uri="{FF2B5EF4-FFF2-40B4-BE49-F238E27FC236}">
                <a16:creationId xmlns:a16="http://schemas.microsoft.com/office/drawing/2014/main" id="{4C708D74-8747-4292-BF7C-2D8E39B8D6A3}"/>
              </a:ext>
            </a:extLst>
          </p:cNvPr>
          <p:cNvSpPr>
            <a:spLocks noGrp="1"/>
          </p:cNvSpPr>
          <p:nvPr>
            <p:ph idx="1"/>
          </p:nvPr>
        </p:nvSpPr>
        <p:spPr/>
        <p:txBody>
          <a:bodyPr>
            <a:normAutofit fontScale="85000" lnSpcReduction="10000"/>
          </a:bodyPr>
          <a:lstStyle/>
          <a:p>
            <a:r>
              <a:rPr lang="en-US" dirty="0">
                <a:solidFill>
                  <a:schemeClr val="accent6"/>
                </a:solidFill>
              </a:rPr>
              <a:t>Describing Experiments</a:t>
            </a:r>
          </a:p>
          <a:p>
            <a:r>
              <a:rPr lang="en-US" dirty="0">
                <a:solidFill>
                  <a:schemeClr val="accent5"/>
                </a:solidFill>
              </a:rPr>
              <a:t>Controlled Experiment</a:t>
            </a:r>
          </a:p>
          <a:p>
            <a:pPr lvl="1"/>
            <a:r>
              <a:rPr lang="en-US" dirty="0"/>
              <a:t>Groups have same conditions except for the variables of interest</a:t>
            </a:r>
          </a:p>
          <a:p>
            <a:pPr lvl="1"/>
            <a:r>
              <a:rPr lang="en-US" dirty="0"/>
              <a:t>Treatment group: has the treatment</a:t>
            </a:r>
          </a:p>
          <a:p>
            <a:pPr lvl="1"/>
            <a:r>
              <a:rPr lang="en-US" dirty="0"/>
              <a:t>Control group: no treatment (sometimes has placebo)</a:t>
            </a:r>
          </a:p>
          <a:p>
            <a:r>
              <a:rPr lang="en-US" dirty="0">
                <a:solidFill>
                  <a:schemeClr val="accent5"/>
                </a:solidFill>
              </a:rPr>
              <a:t>Randomized comparative experiment</a:t>
            </a:r>
          </a:p>
          <a:p>
            <a:pPr lvl="1"/>
            <a:r>
              <a:rPr lang="en-US" dirty="0"/>
              <a:t>Members are randomly assigned to the groups to try to eliminate bias</a:t>
            </a:r>
          </a:p>
        </p:txBody>
      </p:sp>
    </p:spTree>
    <p:extLst>
      <p:ext uri="{BB962C8B-B14F-4D97-AF65-F5344CB8AC3E}">
        <p14:creationId xmlns:p14="http://schemas.microsoft.com/office/powerpoint/2010/main" val="41480105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458D49-1479-4266-A558-04629478D5E9}"/>
              </a:ext>
            </a:extLst>
          </p:cNvPr>
          <p:cNvSpPr>
            <a:spLocks noGrp="1"/>
          </p:cNvSpPr>
          <p:nvPr>
            <p:ph type="title"/>
          </p:nvPr>
        </p:nvSpPr>
        <p:spPr/>
        <p:txBody>
          <a:bodyPr/>
          <a:lstStyle/>
          <a:p>
            <a:r>
              <a:rPr lang="en-US" dirty="0"/>
              <a:t>9.4 Experimental Design</a:t>
            </a:r>
          </a:p>
        </p:txBody>
      </p:sp>
      <p:sp>
        <p:nvSpPr>
          <p:cNvPr id="3" name="Content Placeholder 2">
            <a:extLst>
              <a:ext uri="{FF2B5EF4-FFF2-40B4-BE49-F238E27FC236}">
                <a16:creationId xmlns:a16="http://schemas.microsoft.com/office/drawing/2014/main" id="{D66B5AA9-9E3B-4DA3-AD32-9801812C4424}"/>
              </a:ext>
            </a:extLst>
          </p:cNvPr>
          <p:cNvSpPr>
            <a:spLocks noGrp="1"/>
          </p:cNvSpPr>
          <p:nvPr>
            <p:ph sz="half" idx="1"/>
          </p:nvPr>
        </p:nvSpPr>
        <p:spPr/>
        <p:txBody>
          <a:bodyPr>
            <a:normAutofit fontScale="77500" lnSpcReduction="20000"/>
          </a:bodyPr>
          <a:lstStyle/>
          <a:p>
            <a:r>
              <a:rPr lang="en-US" dirty="0"/>
              <a:t>Determine whether the study is a randomized comparative experiment. If it is, describe the treatment, the treatment group, and the control group. If it is not, explain why not and discuss whether the conclusions drawn from the study are valid.</a:t>
            </a:r>
          </a:p>
          <a:p>
            <a:endParaRPr lang="en-US" dirty="0"/>
          </a:p>
          <a:p>
            <a:endParaRPr lang="en-US" dirty="0"/>
          </a:p>
          <a:p>
            <a:r>
              <a:rPr lang="en-US" dirty="0"/>
              <a:t>Try 493#1</a:t>
            </a:r>
          </a:p>
        </p:txBody>
      </p:sp>
      <p:sp>
        <p:nvSpPr>
          <p:cNvPr id="4" name="Content Placeholder 3">
            <a:extLst>
              <a:ext uri="{FF2B5EF4-FFF2-40B4-BE49-F238E27FC236}">
                <a16:creationId xmlns:a16="http://schemas.microsoft.com/office/drawing/2014/main" id="{A59977B7-C709-4B91-A4D3-F21293C9817B}"/>
              </a:ext>
            </a:extLst>
          </p:cNvPr>
          <p:cNvSpPr>
            <a:spLocks noGrp="1"/>
          </p:cNvSpPr>
          <p:nvPr>
            <p:ph sz="half" idx="2"/>
          </p:nvPr>
        </p:nvSpPr>
        <p:spPr>
          <a:ln w="76200">
            <a:solidFill>
              <a:schemeClr val="accent1"/>
            </a:solidFill>
          </a:ln>
          <a:scene3d>
            <a:camera prst="orthographicFront"/>
            <a:lightRig rig="threePt" dir="t"/>
          </a:scene3d>
          <a:sp3d>
            <a:bevelT prst="relaxedInset"/>
          </a:sp3d>
        </p:spPr>
        <p:txBody>
          <a:bodyPr>
            <a:normAutofit fontScale="77500" lnSpcReduction="20000"/>
          </a:bodyPr>
          <a:lstStyle/>
          <a:p>
            <a:pPr marL="0" indent="0">
              <a:buNone/>
            </a:pPr>
            <a:r>
              <a:rPr lang="en-US" dirty="0"/>
              <a:t>At a car dealership, customers were given the choice of whether to have side cameras installed on their new cars for free. Forty car owners who had the cameras installed were monitored for two years, as were forty car owners who did not have side cameras installed. At the end of two years, car owners who had side cameras installed had 22% fewer car accidents than car owners in the other group.</a:t>
            </a:r>
          </a:p>
        </p:txBody>
      </p:sp>
    </p:spTree>
    <p:extLst>
      <p:ext uri="{BB962C8B-B14F-4D97-AF65-F5344CB8AC3E}">
        <p14:creationId xmlns:p14="http://schemas.microsoft.com/office/powerpoint/2010/main" val="12648817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4">
                                            <p:bg/>
                                          </p:spTgt>
                                        </p:tgtEl>
                                        <p:attrNameLst>
                                          <p:attrName>style.visibility</p:attrName>
                                        </p:attrNameLst>
                                      </p:cBhvr>
                                      <p:to>
                                        <p:strVal val="visible"/>
                                      </p:to>
                                    </p:set>
                                    <p:animEffect transition="in" filter="randombar(horizontal)">
                                      <p:cBhvr>
                                        <p:cTn id="7" dur="500"/>
                                        <p:tgtEl>
                                          <p:spTgt spid="4">
                                            <p:bg/>
                                          </p:spTgt>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Effect transition="in" filter="randombar(horizontal)">
                                      <p:cBhvr>
                                        <p:cTn id="12" dur="500"/>
                                        <p:tgtEl>
                                          <p:spTgt spid="4">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4" grpId="0" build="p"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F6BBF2-857B-4098-9B9B-06107EC71930}"/>
              </a:ext>
            </a:extLst>
          </p:cNvPr>
          <p:cNvSpPr>
            <a:spLocks noGrp="1"/>
          </p:cNvSpPr>
          <p:nvPr>
            <p:ph type="title"/>
          </p:nvPr>
        </p:nvSpPr>
        <p:spPr/>
        <p:txBody>
          <a:bodyPr/>
          <a:lstStyle/>
          <a:p>
            <a:r>
              <a:rPr lang="en-US" dirty="0"/>
              <a:t>9.4 Experimental Design</a:t>
            </a:r>
          </a:p>
        </p:txBody>
      </p:sp>
      <p:sp>
        <p:nvSpPr>
          <p:cNvPr id="3" name="Content Placeholder 2">
            <a:extLst>
              <a:ext uri="{FF2B5EF4-FFF2-40B4-BE49-F238E27FC236}">
                <a16:creationId xmlns:a16="http://schemas.microsoft.com/office/drawing/2014/main" id="{D4129E62-98F4-4C5D-9499-2B406E3F7040}"/>
              </a:ext>
            </a:extLst>
          </p:cNvPr>
          <p:cNvSpPr>
            <a:spLocks noGrp="1"/>
          </p:cNvSpPr>
          <p:nvPr>
            <p:ph idx="1"/>
          </p:nvPr>
        </p:nvSpPr>
        <p:spPr/>
        <p:txBody>
          <a:bodyPr>
            <a:normAutofit lnSpcReduction="10000"/>
          </a:bodyPr>
          <a:lstStyle/>
          <a:p>
            <a:r>
              <a:rPr lang="en-US" dirty="0">
                <a:solidFill>
                  <a:schemeClr val="accent6"/>
                </a:solidFill>
              </a:rPr>
              <a:t>Comparative Studies and Causality</a:t>
            </a:r>
          </a:p>
          <a:p>
            <a:r>
              <a:rPr lang="en-US" dirty="0">
                <a:solidFill>
                  <a:schemeClr val="accent5"/>
                </a:solidFill>
              </a:rPr>
              <a:t>Experiment</a:t>
            </a:r>
          </a:p>
          <a:p>
            <a:pPr lvl="1"/>
            <a:r>
              <a:rPr lang="en-US" dirty="0"/>
              <a:t>Well-designed randomized comparative experiment by eliminating other variables can conclude </a:t>
            </a:r>
            <a:r>
              <a:rPr lang="en-US" u="sng" dirty="0">
                <a:solidFill>
                  <a:srgbClr val="FFFF00"/>
                </a:solidFill>
              </a:rPr>
              <a:t>cause-and-effect</a:t>
            </a:r>
            <a:endParaRPr lang="en-US" dirty="0">
              <a:solidFill>
                <a:srgbClr val="FFFF00"/>
              </a:solidFill>
            </a:endParaRPr>
          </a:p>
          <a:p>
            <a:r>
              <a:rPr lang="en-US" dirty="0">
                <a:solidFill>
                  <a:schemeClr val="accent5"/>
                </a:solidFill>
              </a:rPr>
              <a:t>Observation</a:t>
            </a:r>
          </a:p>
          <a:p>
            <a:pPr lvl="1"/>
            <a:r>
              <a:rPr lang="en-US" dirty="0"/>
              <a:t>Can show </a:t>
            </a:r>
            <a:r>
              <a:rPr lang="en-US" u="sng" dirty="0">
                <a:solidFill>
                  <a:srgbClr val="FFFF00"/>
                </a:solidFill>
              </a:rPr>
              <a:t>correlation</a:t>
            </a:r>
            <a:r>
              <a:rPr lang="en-US" dirty="0"/>
              <a:t>, but not causality</a:t>
            </a:r>
          </a:p>
        </p:txBody>
      </p:sp>
    </p:spTree>
    <p:extLst>
      <p:ext uri="{BB962C8B-B14F-4D97-AF65-F5344CB8AC3E}">
        <p14:creationId xmlns:p14="http://schemas.microsoft.com/office/powerpoint/2010/main" val="6231392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337B69-35EC-412E-8126-84B0896AA945}"/>
              </a:ext>
            </a:extLst>
          </p:cNvPr>
          <p:cNvSpPr>
            <a:spLocks noGrp="1"/>
          </p:cNvSpPr>
          <p:nvPr>
            <p:ph type="title"/>
          </p:nvPr>
        </p:nvSpPr>
        <p:spPr/>
        <p:txBody>
          <a:bodyPr/>
          <a:lstStyle/>
          <a:p>
            <a:r>
              <a:rPr lang="en-US" dirty="0"/>
              <a:t>9.4 Experimental Design</a:t>
            </a:r>
          </a:p>
        </p:txBody>
      </p:sp>
      <p:sp>
        <p:nvSpPr>
          <p:cNvPr id="3" name="Content Placeholder 2">
            <a:extLst>
              <a:ext uri="{FF2B5EF4-FFF2-40B4-BE49-F238E27FC236}">
                <a16:creationId xmlns:a16="http://schemas.microsoft.com/office/drawing/2014/main" id="{D7755C4D-B4AC-48B8-8635-6E7522D7B253}"/>
              </a:ext>
            </a:extLst>
          </p:cNvPr>
          <p:cNvSpPr>
            <a:spLocks noGrp="1"/>
          </p:cNvSpPr>
          <p:nvPr>
            <p:ph idx="1"/>
          </p:nvPr>
        </p:nvSpPr>
        <p:spPr/>
        <p:txBody>
          <a:bodyPr>
            <a:normAutofit/>
          </a:bodyPr>
          <a:lstStyle/>
          <a:p>
            <a:r>
              <a:rPr lang="en-US" sz="2400" dirty="0"/>
              <a:t>Determine whether the following research topic is best investigated through an experiment or an observational study. Then describe the design of the experiment or observational study.</a:t>
            </a:r>
          </a:p>
          <a:p>
            <a:pPr marL="0" indent="0" algn="ctr">
              <a:buNone/>
            </a:pPr>
            <a:r>
              <a:rPr lang="en-US" sz="2400" i="1" dirty="0">
                <a:solidFill>
                  <a:schemeClr val="accent5"/>
                </a:solidFill>
              </a:rPr>
              <a:t>A researcher wants to know whether eating carrots daily improves a person’s eyesight.</a:t>
            </a:r>
          </a:p>
          <a:p>
            <a:pPr marL="0" indent="0" algn="ctr">
              <a:buNone/>
            </a:pPr>
            <a:endParaRPr lang="en-US" sz="2400" i="1" dirty="0">
              <a:solidFill>
                <a:schemeClr val="accent5"/>
              </a:solidFill>
            </a:endParaRPr>
          </a:p>
          <a:p>
            <a:pPr marL="0" indent="0" algn="ctr">
              <a:buNone/>
            </a:pPr>
            <a:endParaRPr lang="en-US" sz="2400" i="1" dirty="0">
              <a:solidFill>
                <a:schemeClr val="accent5"/>
              </a:solidFill>
            </a:endParaRPr>
          </a:p>
          <a:p>
            <a:r>
              <a:rPr lang="en-US" sz="2400" dirty="0"/>
              <a:t>Try 493#5</a:t>
            </a:r>
          </a:p>
        </p:txBody>
      </p:sp>
    </p:spTree>
    <p:extLst>
      <p:ext uri="{BB962C8B-B14F-4D97-AF65-F5344CB8AC3E}">
        <p14:creationId xmlns:p14="http://schemas.microsoft.com/office/powerpoint/2010/main" val="28937793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9.0 Measures of Center and Dispersion</a:t>
            </a:r>
          </a:p>
        </p:txBody>
      </p:sp>
      <mc:AlternateContent xmlns:mc="http://schemas.openxmlformats.org/markup-compatibility/2006" xmlns:a14="http://schemas.microsoft.com/office/drawing/2010/main">
        <mc:Choice Requires="a14">
          <p:sp>
            <p:nvSpPr>
              <p:cNvPr id="4" name="Content Placeholder 3"/>
              <p:cNvSpPr>
                <a:spLocks noGrp="1"/>
              </p:cNvSpPr>
              <p:nvPr>
                <p:ph idx="1"/>
              </p:nvPr>
            </p:nvSpPr>
            <p:spPr/>
            <p:txBody>
              <a:bodyPr>
                <a:normAutofit fontScale="92500" lnSpcReduction="10000"/>
              </a:bodyPr>
              <a:lstStyle/>
              <a:p>
                <a:r>
                  <a:rPr lang="en-US" sz="2600" b="1" dirty="0">
                    <a:solidFill>
                      <a:schemeClr val="accent6"/>
                    </a:solidFill>
                  </a:rPr>
                  <a:t>Measure of central tendency</a:t>
                </a:r>
                <a:r>
                  <a:rPr lang="en-US" sz="2600" dirty="0">
                    <a:solidFill>
                      <a:schemeClr val="accent6"/>
                    </a:solidFill>
                  </a:rPr>
                  <a:t> </a:t>
                </a:r>
              </a:p>
              <a:p>
                <a:pPr lvl="1"/>
                <a:r>
                  <a:rPr lang="en-US" sz="2600" dirty="0"/>
                  <a:t>A number used to represent the center or middle of a set of data values.</a:t>
                </a:r>
              </a:p>
              <a:p>
                <a:pPr lvl="1"/>
                <a:endParaRPr lang="en-US" sz="2600" dirty="0"/>
              </a:p>
              <a:p>
                <a:r>
                  <a:rPr lang="en-US" sz="2600" dirty="0">
                    <a:solidFill>
                      <a:schemeClr val="accent5"/>
                    </a:solidFill>
                  </a:rPr>
                  <a:t>M</a:t>
                </a:r>
                <a:r>
                  <a:rPr lang="en-US" sz="2600" b="1" dirty="0">
                    <a:solidFill>
                      <a:schemeClr val="accent5"/>
                    </a:solidFill>
                  </a:rPr>
                  <a:t>ean</a:t>
                </a:r>
                <a:r>
                  <a:rPr lang="en-US" sz="2600" b="1" dirty="0"/>
                  <a:t> </a:t>
                </a:r>
                <a:r>
                  <a:rPr lang="en-US" sz="2600" dirty="0"/>
                  <a:t>, or </a:t>
                </a:r>
                <a:r>
                  <a:rPr lang="en-US" sz="2600" i="1" dirty="0"/>
                  <a:t>average</a:t>
                </a:r>
                <a:r>
                  <a:rPr lang="en-US" sz="2600" dirty="0"/>
                  <a:t>, of n numbers is the sum of the numbers divided by n. </a:t>
                </a:r>
              </a:p>
              <a:p>
                <a:endParaRPr lang="en-US" sz="2600" dirty="0"/>
              </a:p>
              <a:p>
                <a:pPr marL="457189" lvl="1" indent="0">
                  <a:buNone/>
                </a:pPr>
                <a14:m>
                  <m:oMathPara xmlns:m="http://schemas.openxmlformats.org/officeDocument/2006/math">
                    <m:oMathParaPr>
                      <m:jc m:val="centerGroup"/>
                    </m:oMathParaPr>
                    <m:oMath xmlns:m="http://schemas.openxmlformats.org/officeDocument/2006/math">
                      <m:acc>
                        <m:accPr>
                          <m:chr m:val="̅"/>
                          <m:ctrlPr>
                            <a:rPr lang="en-US" sz="2600" i="1">
                              <a:solidFill>
                                <a:srgbClr val="FFFF00"/>
                              </a:solidFill>
                              <a:latin typeface="Cambria Math" panose="02040503050406030204" pitchFamily="18" charset="0"/>
                            </a:rPr>
                          </m:ctrlPr>
                        </m:accPr>
                        <m:e>
                          <m:r>
                            <a:rPr lang="en-US" sz="2600" i="1">
                              <a:solidFill>
                                <a:srgbClr val="FFFF00"/>
                              </a:solidFill>
                              <a:latin typeface="Cambria Math"/>
                            </a:rPr>
                            <m:t>𝑥</m:t>
                          </m:r>
                        </m:e>
                      </m:acc>
                      <m:r>
                        <a:rPr lang="en-US" sz="2600" i="1">
                          <a:solidFill>
                            <a:srgbClr val="FFFF00"/>
                          </a:solidFill>
                          <a:latin typeface="Cambria Math"/>
                        </a:rPr>
                        <m:t>=</m:t>
                      </m:r>
                      <m:f>
                        <m:fPr>
                          <m:ctrlPr>
                            <a:rPr lang="en-US" sz="2600" i="1">
                              <a:solidFill>
                                <a:srgbClr val="FFFF00"/>
                              </a:solidFill>
                              <a:latin typeface="Cambria Math" panose="02040503050406030204" pitchFamily="18" charset="0"/>
                            </a:rPr>
                          </m:ctrlPr>
                        </m:fPr>
                        <m:num>
                          <m:sSub>
                            <m:sSubPr>
                              <m:ctrlPr>
                                <a:rPr lang="en-US" sz="2600" i="1">
                                  <a:solidFill>
                                    <a:srgbClr val="FFFF00"/>
                                  </a:solidFill>
                                  <a:latin typeface="Cambria Math" panose="02040503050406030204" pitchFamily="18" charset="0"/>
                                </a:rPr>
                              </m:ctrlPr>
                            </m:sSubPr>
                            <m:e>
                              <m:r>
                                <a:rPr lang="en-US" sz="2600" i="1">
                                  <a:solidFill>
                                    <a:srgbClr val="FFFF00"/>
                                  </a:solidFill>
                                  <a:latin typeface="Cambria Math"/>
                                </a:rPr>
                                <m:t>𝑥</m:t>
                              </m:r>
                            </m:e>
                            <m:sub>
                              <m:r>
                                <a:rPr lang="en-US" sz="2600" i="1">
                                  <a:solidFill>
                                    <a:srgbClr val="FFFF00"/>
                                  </a:solidFill>
                                  <a:latin typeface="Cambria Math"/>
                                </a:rPr>
                                <m:t>1</m:t>
                              </m:r>
                            </m:sub>
                          </m:sSub>
                          <m:r>
                            <a:rPr lang="en-US" sz="2600" i="1">
                              <a:solidFill>
                                <a:srgbClr val="FFFF00"/>
                              </a:solidFill>
                              <a:latin typeface="Cambria Math"/>
                            </a:rPr>
                            <m:t>+</m:t>
                          </m:r>
                          <m:sSub>
                            <m:sSubPr>
                              <m:ctrlPr>
                                <a:rPr lang="en-US" sz="2600" i="1">
                                  <a:solidFill>
                                    <a:srgbClr val="FFFF00"/>
                                  </a:solidFill>
                                  <a:latin typeface="Cambria Math" panose="02040503050406030204" pitchFamily="18" charset="0"/>
                                </a:rPr>
                              </m:ctrlPr>
                            </m:sSubPr>
                            <m:e>
                              <m:r>
                                <a:rPr lang="en-US" sz="2600" i="1">
                                  <a:solidFill>
                                    <a:srgbClr val="FFFF00"/>
                                  </a:solidFill>
                                  <a:latin typeface="Cambria Math"/>
                                </a:rPr>
                                <m:t>𝑥</m:t>
                              </m:r>
                            </m:e>
                            <m:sub>
                              <m:r>
                                <a:rPr lang="en-US" sz="2600" i="1">
                                  <a:solidFill>
                                    <a:srgbClr val="FFFF00"/>
                                  </a:solidFill>
                                  <a:latin typeface="Cambria Math"/>
                                </a:rPr>
                                <m:t>2</m:t>
                              </m:r>
                            </m:sub>
                          </m:sSub>
                          <m:r>
                            <a:rPr lang="en-US" sz="2600" i="1">
                              <a:solidFill>
                                <a:srgbClr val="FFFF00"/>
                              </a:solidFill>
                              <a:latin typeface="Cambria Math"/>
                            </a:rPr>
                            <m:t>+…+</m:t>
                          </m:r>
                          <m:sSub>
                            <m:sSubPr>
                              <m:ctrlPr>
                                <a:rPr lang="en-US" sz="2600" i="1">
                                  <a:solidFill>
                                    <a:srgbClr val="FFFF00"/>
                                  </a:solidFill>
                                  <a:latin typeface="Cambria Math" panose="02040503050406030204" pitchFamily="18" charset="0"/>
                                </a:rPr>
                              </m:ctrlPr>
                            </m:sSubPr>
                            <m:e>
                              <m:r>
                                <a:rPr lang="en-US" sz="2600" i="1">
                                  <a:solidFill>
                                    <a:srgbClr val="FFFF00"/>
                                  </a:solidFill>
                                  <a:latin typeface="Cambria Math"/>
                                </a:rPr>
                                <m:t>𝑥</m:t>
                              </m:r>
                            </m:e>
                            <m:sub>
                              <m:r>
                                <a:rPr lang="en-US" sz="2600" i="1">
                                  <a:solidFill>
                                    <a:srgbClr val="FFFF00"/>
                                  </a:solidFill>
                                  <a:latin typeface="Cambria Math"/>
                                </a:rPr>
                                <m:t>𝑛</m:t>
                              </m:r>
                            </m:sub>
                          </m:sSub>
                        </m:num>
                        <m:den>
                          <m:r>
                            <a:rPr lang="en-US" sz="2600" i="1">
                              <a:solidFill>
                                <a:srgbClr val="FFFF00"/>
                              </a:solidFill>
                              <a:latin typeface="Cambria Math"/>
                            </a:rPr>
                            <m:t>𝑛</m:t>
                          </m:r>
                        </m:den>
                      </m:f>
                    </m:oMath>
                  </m:oMathPara>
                </a14:m>
                <a:endParaRPr lang="en-US" sz="2600" dirty="0"/>
              </a:p>
              <a:p>
                <a:pPr lvl="1"/>
                <a:endParaRPr lang="en-US" sz="2600" dirty="0"/>
              </a:p>
              <a:p>
                <a:endParaRPr lang="en-US" sz="2600" dirty="0"/>
              </a:p>
            </p:txBody>
          </p:sp>
        </mc:Choice>
        <mc:Fallback xmlns="">
          <p:sp>
            <p:nvSpPr>
              <p:cNvPr id="4" name="Content Placeholder 3"/>
              <p:cNvSpPr>
                <a:spLocks noGrp="1" noRot="1" noChangeAspect="1" noMove="1" noResize="1" noEditPoints="1" noAdjustHandles="1" noChangeArrowheads="1" noChangeShapeType="1" noTextEdit="1"/>
              </p:cNvSpPr>
              <p:nvPr>
                <p:ph idx="1"/>
              </p:nvPr>
            </p:nvSpPr>
            <p:spPr>
              <a:blipFill>
                <a:blip r:embed="rId3"/>
                <a:stretch>
                  <a:fillRect l="-1100" t="-2830"/>
                </a:stretch>
              </a:blipFill>
            </p:spPr>
            <p:txBody>
              <a:bodyPr/>
              <a:lstStyle/>
              <a:p>
                <a:r>
                  <a:rPr lang="en-US">
                    <a:noFill/>
                  </a:rPr>
                  <a:t> </a:t>
                </a:r>
              </a:p>
            </p:txBody>
          </p:sp>
        </mc:Fallback>
      </mc:AlternateContent>
    </p:spTree>
    <p:extLst>
      <p:ext uri="{BB962C8B-B14F-4D97-AF65-F5344CB8AC3E}">
        <p14:creationId xmlns:p14="http://schemas.microsoft.com/office/powerpoint/2010/main" val="19774099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uiExpand="1" build="p"/>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8F2671-150D-4CF0-8632-821420A710EF}"/>
              </a:ext>
            </a:extLst>
          </p:cNvPr>
          <p:cNvSpPr>
            <a:spLocks noGrp="1"/>
          </p:cNvSpPr>
          <p:nvPr>
            <p:ph type="title"/>
          </p:nvPr>
        </p:nvSpPr>
        <p:spPr/>
        <p:txBody>
          <a:bodyPr/>
          <a:lstStyle/>
          <a:p>
            <a:r>
              <a:rPr lang="en-US" dirty="0"/>
              <a:t>9.4 Experimental Design</a:t>
            </a:r>
          </a:p>
        </p:txBody>
      </p:sp>
      <p:sp>
        <p:nvSpPr>
          <p:cNvPr id="3" name="Content Placeholder 2">
            <a:extLst>
              <a:ext uri="{FF2B5EF4-FFF2-40B4-BE49-F238E27FC236}">
                <a16:creationId xmlns:a16="http://schemas.microsoft.com/office/drawing/2014/main" id="{1D610F14-7751-4AF1-BD27-C797D7064B9A}"/>
              </a:ext>
            </a:extLst>
          </p:cNvPr>
          <p:cNvSpPr>
            <a:spLocks noGrp="1"/>
          </p:cNvSpPr>
          <p:nvPr>
            <p:ph sz="half" idx="1"/>
          </p:nvPr>
        </p:nvSpPr>
        <p:spPr/>
        <p:txBody>
          <a:bodyPr>
            <a:normAutofit fontScale="55000" lnSpcReduction="20000"/>
          </a:bodyPr>
          <a:lstStyle/>
          <a:p>
            <a:r>
              <a:rPr lang="en-US" dirty="0">
                <a:solidFill>
                  <a:schemeClr val="bg2">
                    <a:lumMod val="40000"/>
                    <a:lumOff val="60000"/>
                  </a:schemeClr>
                </a:solidFill>
              </a:rPr>
              <a:t>A school wants to test the effectiveness of an online program designed to teach writing skills. Identify a potential problem, if any, with each experimental design. Then describe how you can improve it.</a:t>
            </a:r>
          </a:p>
          <a:p>
            <a:r>
              <a:rPr lang="en-US" b="1" dirty="0"/>
              <a:t>a. </a:t>
            </a:r>
            <a:r>
              <a:rPr lang="en-US" dirty="0"/>
              <a:t>Forty students volunteer to use the online program. Forty other students volunteer to refrain from using the online program. After 6 months, each student is evaluated and it is determined that the students who have been using the online program improved their writing skills more than the other group.</a:t>
            </a:r>
          </a:p>
        </p:txBody>
      </p:sp>
      <p:sp>
        <p:nvSpPr>
          <p:cNvPr id="4" name="Content Placeholder 3">
            <a:extLst>
              <a:ext uri="{FF2B5EF4-FFF2-40B4-BE49-F238E27FC236}">
                <a16:creationId xmlns:a16="http://schemas.microsoft.com/office/drawing/2014/main" id="{71290263-C928-4F76-96FE-BC27A055D12D}"/>
              </a:ext>
            </a:extLst>
          </p:cNvPr>
          <p:cNvSpPr>
            <a:spLocks noGrp="1"/>
          </p:cNvSpPr>
          <p:nvPr>
            <p:ph sz="half" idx="2"/>
          </p:nvPr>
        </p:nvSpPr>
        <p:spPr/>
        <p:txBody>
          <a:bodyPr>
            <a:normAutofit fontScale="55000" lnSpcReduction="20000"/>
          </a:bodyPr>
          <a:lstStyle/>
          <a:p>
            <a:r>
              <a:rPr lang="en-US" b="1" dirty="0"/>
              <a:t>b. </a:t>
            </a:r>
            <a:r>
              <a:rPr lang="en-US" dirty="0"/>
              <a:t>The school randomly selects 100 students from each grade. Within each grade, the students are randomly assigned to use the online program or to refrain from using the online program. After 6 months, a significantly large number of the students who used the online program show significant gains in their writing skills.</a:t>
            </a:r>
          </a:p>
          <a:p>
            <a:endParaRPr lang="en-US" dirty="0"/>
          </a:p>
          <a:p>
            <a:endParaRPr lang="en-US" dirty="0"/>
          </a:p>
          <a:p>
            <a:endParaRPr lang="en-US" dirty="0"/>
          </a:p>
          <a:p>
            <a:endParaRPr lang="en-US" dirty="0"/>
          </a:p>
          <a:p>
            <a:endParaRPr lang="en-US" dirty="0"/>
          </a:p>
          <a:p>
            <a:r>
              <a:rPr lang="en-US" dirty="0"/>
              <a:t>Try 493#9</a:t>
            </a:r>
          </a:p>
        </p:txBody>
      </p:sp>
      <p:sp>
        <p:nvSpPr>
          <p:cNvPr id="5" name="TextBox 4">
            <a:extLst>
              <a:ext uri="{FF2B5EF4-FFF2-40B4-BE49-F238E27FC236}">
                <a16:creationId xmlns:a16="http://schemas.microsoft.com/office/drawing/2014/main" id="{422114FD-5ED2-4C67-B5F5-9E5372F19286}"/>
              </a:ext>
            </a:extLst>
          </p:cNvPr>
          <p:cNvSpPr txBox="1"/>
          <p:nvPr/>
        </p:nvSpPr>
        <p:spPr>
          <a:xfrm>
            <a:off x="1443790" y="4754093"/>
            <a:ext cx="7519736" cy="415498"/>
          </a:xfrm>
          <a:prstGeom prst="rect">
            <a:avLst/>
          </a:prstGeom>
          <a:noFill/>
        </p:spPr>
        <p:txBody>
          <a:bodyPr wrap="square" rtlCol="0">
            <a:spAutoFit/>
          </a:bodyPr>
          <a:lstStyle/>
          <a:p>
            <a:r>
              <a:rPr lang="en-US" sz="2100" dirty="0"/>
              <a:t>493 #1, 2, 3, 5, 6, 7, 9, 11, 12, 13, 16, 18, 20, 21, 23</a:t>
            </a:r>
          </a:p>
        </p:txBody>
      </p:sp>
    </p:spTree>
    <p:extLst>
      <p:ext uri="{BB962C8B-B14F-4D97-AF65-F5344CB8AC3E}">
        <p14:creationId xmlns:p14="http://schemas.microsoft.com/office/powerpoint/2010/main" val="35225794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xEl>
                                              <p:pRg st="6" end="6"/>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4" grpId="0" build="p"/>
      <p:bldP spid="5" grpId="0"/>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5CA52A-7C96-4C94-94C3-439C2AC32B70}"/>
              </a:ext>
            </a:extLst>
          </p:cNvPr>
          <p:cNvSpPr>
            <a:spLocks noGrp="1"/>
          </p:cNvSpPr>
          <p:nvPr>
            <p:ph type="title"/>
          </p:nvPr>
        </p:nvSpPr>
        <p:spPr/>
        <p:txBody>
          <a:bodyPr>
            <a:normAutofit fontScale="90000"/>
          </a:bodyPr>
          <a:lstStyle/>
          <a:p>
            <a:r>
              <a:rPr lang="en-US" dirty="0"/>
              <a:t>9.5 Making Inferences from Sample Surveys</a:t>
            </a:r>
          </a:p>
        </p:txBody>
      </p:sp>
      <p:sp>
        <p:nvSpPr>
          <p:cNvPr id="3" name="Text Placeholder 2">
            <a:extLst>
              <a:ext uri="{FF2B5EF4-FFF2-40B4-BE49-F238E27FC236}">
                <a16:creationId xmlns:a16="http://schemas.microsoft.com/office/drawing/2014/main" id="{5213F58B-FD0A-4672-8FCA-8B0EC9A23D79}"/>
              </a:ext>
            </a:extLst>
          </p:cNvPr>
          <p:cNvSpPr>
            <a:spLocks noGrp="1"/>
          </p:cNvSpPr>
          <p:nvPr>
            <p:ph type="body" idx="1"/>
          </p:nvPr>
        </p:nvSpPr>
        <p:spPr/>
        <p:txBody>
          <a:bodyPr/>
          <a:lstStyle/>
          <a:p>
            <a:r>
              <a:rPr lang="en-US" dirty="0"/>
              <a:t>After this lesson…</a:t>
            </a:r>
          </a:p>
          <a:p>
            <a:r>
              <a:rPr lang="en-US" dirty="0"/>
              <a:t>• I can estimate population parameters.</a:t>
            </a:r>
          </a:p>
          <a:p>
            <a:r>
              <a:rPr lang="en-US" dirty="0"/>
              <a:t>• I can analyze the accuracy of a hypothesis using simulations.</a:t>
            </a:r>
          </a:p>
          <a:p>
            <a:r>
              <a:rPr lang="en-US" dirty="0"/>
              <a:t>• I can find margins of error for surveys.</a:t>
            </a:r>
          </a:p>
        </p:txBody>
      </p:sp>
    </p:spTree>
    <p:extLst>
      <p:ext uri="{BB962C8B-B14F-4D97-AF65-F5344CB8AC3E}">
        <p14:creationId xmlns:p14="http://schemas.microsoft.com/office/powerpoint/2010/main" val="43916120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EC01FE91-4E46-43D6-9F68-7C889B892D46}"/>
              </a:ext>
            </a:extLst>
          </p:cNvPr>
          <p:cNvSpPr>
            <a:spLocks noGrp="1"/>
          </p:cNvSpPr>
          <p:nvPr>
            <p:ph type="title"/>
          </p:nvPr>
        </p:nvSpPr>
        <p:spPr/>
        <p:txBody>
          <a:bodyPr>
            <a:normAutofit fontScale="90000"/>
          </a:bodyPr>
          <a:lstStyle/>
          <a:p>
            <a:r>
              <a:rPr lang="en-US" dirty="0"/>
              <a:t>9.5 Making Inferences from Sample Surveys</a:t>
            </a:r>
          </a:p>
        </p:txBody>
      </p:sp>
      <p:sp>
        <p:nvSpPr>
          <p:cNvPr id="5" name="Content Placeholder 4">
            <a:extLst>
              <a:ext uri="{FF2B5EF4-FFF2-40B4-BE49-F238E27FC236}">
                <a16:creationId xmlns:a16="http://schemas.microsoft.com/office/drawing/2014/main" id="{70DC6E88-ABF7-430D-B8B1-BF62A502FF22}"/>
              </a:ext>
            </a:extLst>
          </p:cNvPr>
          <p:cNvSpPr>
            <a:spLocks noGrp="1"/>
          </p:cNvSpPr>
          <p:nvPr>
            <p:ph sz="half" idx="1"/>
          </p:nvPr>
        </p:nvSpPr>
        <p:spPr/>
        <p:txBody>
          <a:bodyPr>
            <a:normAutofit fontScale="70000" lnSpcReduction="20000"/>
          </a:bodyPr>
          <a:lstStyle/>
          <a:p>
            <a:r>
              <a:rPr lang="en-US" b="1" dirty="0"/>
              <a:t>Work with a partner. </a:t>
            </a:r>
            <a:r>
              <a:rPr lang="en-US" dirty="0"/>
              <a:t>A poll says that 40% of dog owners let their dogs sleep on their beds. To test this, you survey 50 randomly chosen dog owners in your city and fi </a:t>
            </a:r>
            <a:r>
              <a:rPr lang="en-US" dirty="0" err="1"/>
              <a:t>nd</a:t>
            </a:r>
            <a:r>
              <a:rPr lang="en-US" dirty="0"/>
              <a:t> that 16 of them let their dogs sleep on their beds.</a:t>
            </a:r>
          </a:p>
          <a:p>
            <a:r>
              <a:rPr lang="en-US" b="1" dirty="0"/>
              <a:t>a. </a:t>
            </a:r>
            <a:r>
              <a:rPr lang="en-US" dirty="0"/>
              <a:t>Based on your sample survey, what percent of dog owners let their dogs sleep on their beds?</a:t>
            </a:r>
          </a:p>
          <a:p>
            <a:r>
              <a:rPr lang="en-US" b="1" dirty="0"/>
              <a:t>b. </a:t>
            </a:r>
            <a:r>
              <a:rPr lang="en-US" dirty="0"/>
              <a:t>Is it still possible that 40% of all dog owners let their dogs sleep on their beds? Explain your reasoning.</a:t>
            </a:r>
          </a:p>
        </p:txBody>
      </p:sp>
      <p:pic>
        <p:nvPicPr>
          <p:cNvPr id="7" name="Content Placeholder 6">
            <a:extLst>
              <a:ext uri="{FF2B5EF4-FFF2-40B4-BE49-F238E27FC236}">
                <a16:creationId xmlns:a16="http://schemas.microsoft.com/office/drawing/2014/main" id="{D9D92EC5-A7FE-4BA7-BFEE-C8BC67EEA134}"/>
              </a:ext>
            </a:extLst>
          </p:cNvPr>
          <p:cNvPicPr>
            <a:picLocks noGrp="1" noChangeAspect="1"/>
          </p:cNvPicPr>
          <p:nvPr>
            <p:ph sz="half" idx="2"/>
          </p:nvPr>
        </p:nvPicPr>
        <p:blipFill>
          <a:blip r:embed="rId3"/>
          <a:stretch>
            <a:fillRect/>
          </a:stretch>
        </p:blipFill>
        <p:spPr>
          <a:xfrm>
            <a:off x="5390148" y="1200151"/>
            <a:ext cx="2827420" cy="2883065"/>
          </a:xfrm>
          <a:prstGeom prst="rect">
            <a:avLst/>
          </a:prstGeom>
        </p:spPr>
      </p:pic>
    </p:spTree>
    <p:extLst>
      <p:ext uri="{BB962C8B-B14F-4D97-AF65-F5344CB8AC3E}">
        <p14:creationId xmlns:p14="http://schemas.microsoft.com/office/powerpoint/2010/main" val="257934987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E6343C-4E23-439D-BF3E-1E8A5A92B8C0}"/>
              </a:ext>
            </a:extLst>
          </p:cNvPr>
          <p:cNvSpPr>
            <a:spLocks noGrp="1"/>
          </p:cNvSpPr>
          <p:nvPr>
            <p:ph type="title"/>
          </p:nvPr>
        </p:nvSpPr>
        <p:spPr/>
        <p:txBody>
          <a:bodyPr>
            <a:normAutofit fontScale="90000"/>
          </a:bodyPr>
          <a:lstStyle/>
          <a:p>
            <a:r>
              <a:rPr lang="en-US" dirty="0"/>
              <a:t>9.5 Making Inferences from Sample Surveys</a:t>
            </a:r>
          </a:p>
        </p:txBody>
      </p:sp>
      <p:sp>
        <p:nvSpPr>
          <p:cNvPr id="3" name="Content Placeholder 2">
            <a:extLst>
              <a:ext uri="{FF2B5EF4-FFF2-40B4-BE49-F238E27FC236}">
                <a16:creationId xmlns:a16="http://schemas.microsoft.com/office/drawing/2014/main" id="{B8BA119E-3449-475F-939F-240D1D6387CC}"/>
              </a:ext>
            </a:extLst>
          </p:cNvPr>
          <p:cNvSpPr>
            <a:spLocks noGrp="1"/>
          </p:cNvSpPr>
          <p:nvPr>
            <p:ph idx="1"/>
          </p:nvPr>
        </p:nvSpPr>
        <p:spPr/>
        <p:txBody>
          <a:bodyPr/>
          <a:lstStyle/>
          <a:p>
            <a:r>
              <a:rPr lang="en-US" dirty="0">
                <a:solidFill>
                  <a:schemeClr val="accent6"/>
                </a:solidFill>
              </a:rPr>
              <a:t>Descriptive Statistics</a:t>
            </a:r>
          </a:p>
          <a:p>
            <a:pPr lvl="1"/>
            <a:r>
              <a:rPr lang="en-US" dirty="0"/>
              <a:t>Organizations, summarization, display of data</a:t>
            </a:r>
          </a:p>
          <a:p>
            <a:pPr lvl="1"/>
            <a:endParaRPr lang="en-US" dirty="0"/>
          </a:p>
          <a:p>
            <a:r>
              <a:rPr lang="en-US" dirty="0">
                <a:solidFill>
                  <a:schemeClr val="accent6"/>
                </a:solidFill>
              </a:rPr>
              <a:t>Inferential Statistics</a:t>
            </a:r>
          </a:p>
          <a:p>
            <a:pPr lvl="1"/>
            <a:r>
              <a:rPr lang="en-US" dirty="0"/>
              <a:t>Using a sample to draw conclusions</a:t>
            </a:r>
          </a:p>
          <a:p>
            <a:pPr lvl="1"/>
            <a:r>
              <a:rPr lang="en-US" dirty="0"/>
              <a:t>Make predictions (inferences) about the population</a:t>
            </a:r>
          </a:p>
        </p:txBody>
      </p:sp>
    </p:spTree>
    <p:extLst>
      <p:ext uri="{BB962C8B-B14F-4D97-AF65-F5344CB8AC3E}">
        <p14:creationId xmlns:p14="http://schemas.microsoft.com/office/powerpoint/2010/main" val="15920362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9C53F1-54FD-4E8E-8D42-B5BBC476BD10}"/>
              </a:ext>
            </a:extLst>
          </p:cNvPr>
          <p:cNvSpPr>
            <a:spLocks noGrp="1"/>
          </p:cNvSpPr>
          <p:nvPr>
            <p:ph type="title"/>
          </p:nvPr>
        </p:nvSpPr>
        <p:spPr/>
        <p:txBody>
          <a:bodyPr>
            <a:normAutofit fontScale="90000"/>
          </a:bodyPr>
          <a:lstStyle/>
          <a:p>
            <a:r>
              <a:rPr lang="en-US" dirty="0"/>
              <a:t>9.5 Making Inferences from Sample Surveys</a:t>
            </a:r>
          </a:p>
        </p:txBody>
      </p:sp>
      <p:sp>
        <p:nvSpPr>
          <p:cNvPr id="3" name="Content Placeholder 2">
            <a:extLst>
              <a:ext uri="{FF2B5EF4-FFF2-40B4-BE49-F238E27FC236}">
                <a16:creationId xmlns:a16="http://schemas.microsoft.com/office/drawing/2014/main" id="{9719A887-3BF7-43DE-AE1C-599841C00B08}"/>
              </a:ext>
            </a:extLst>
          </p:cNvPr>
          <p:cNvSpPr>
            <a:spLocks noGrp="1"/>
          </p:cNvSpPr>
          <p:nvPr>
            <p:ph sz="half" idx="1"/>
          </p:nvPr>
        </p:nvSpPr>
        <p:spPr/>
        <p:txBody>
          <a:bodyPr>
            <a:normAutofit lnSpcReduction="10000"/>
          </a:bodyPr>
          <a:lstStyle/>
          <a:p>
            <a:r>
              <a:rPr lang="en-US" sz="2400" dirty="0"/>
              <a:t>The numbers of coupons purchased in the past year by a random sample of 40 adult users of a restaurant discount service are shown in the table. Estimate the population mean </a:t>
            </a:r>
            <a:r>
              <a:rPr lang="el-GR" sz="2400" dirty="0"/>
              <a:t>μ.</a:t>
            </a:r>
            <a:endParaRPr lang="en-US" sz="2400" dirty="0"/>
          </a:p>
          <a:p>
            <a:endParaRPr lang="en-US" sz="2400" dirty="0"/>
          </a:p>
          <a:p>
            <a:r>
              <a:rPr lang="en-US" sz="2400" dirty="0"/>
              <a:t>Try 501#1</a:t>
            </a:r>
          </a:p>
        </p:txBody>
      </p:sp>
      <p:pic>
        <p:nvPicPr>
          <p:cNvPr id="5" name="Content Placeholder 4">
            <a:extLst>
              <a:ext uri="{FF2B5EF4-FFF2-40B4-BE49-F238E27FC236}">
                <a16:creationId xmlns:a16="http://schemas.microsoft.com/office/drawing/2014/main" id="{5254C2E2-152F-4C64-A176-7B96C3FDFB04}"/>
              </a:ext>
            </a:extLst>
          </p:cNvPr>
          <p:cNvPicPr>
            <a:picLocks noGrp="1" noChangeAspect="1"/>
          </p:cNvPicPr>
          <p:nvPr>
            <p:ph sz="half" idx="2"/>
          </p:nvPr>
        </p:nvPicPr>
        <p:blipFill>
          <a:blip r:embed="rId3"/>
          <a:stretch>
            <a:fillRect/>
          </a:stretch>
        </p:blipFill>
        <p:spPr>
          <a:xfrm>
            <a:off x="6809874" y="0"/>
            <a:ext cx="2334126" cy="3069802"/>
          </a:xfrm>
          <a:prstGeom prst="rect">
            <a:avLst/>
          </a:prstGeom>
        </p:spPr>
      </p:pic>
    </p:spTree>
    <p:extLst>
      <p:ext uri="{BB962C8B-B14F-4D97-AF65-F5344CB8AC3E}">
        <p14:creationId xmlns:p14="http://schemas.microsoft.com/office/powerpoint/2010/main" val="3975310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CC99C7-046A-497E-839E-8BC67157E843}"/>
              </a:ext>
            </a:extLst>
          </p:cNvPr>
          <p:cNvSpPr>
            <a:spLocks noGrp="1"/>
          </p:cNvSpPr>
          <p:nvPr>
            <p:ph type="title"/>
          </p:nvPr>
        </p:nvSpPr>
        <p:spPr/>
        <p:txBody>
          <a:bodyPr>
            <a:normAutofit fontScale="90000"/>
          </a:bodyPr>
          <a:lstStyle/>
          <a:p>
            <a:r>
              <a:rPr lang="en-US" dirty="0"/>
              <a:t>9.5 Making Inferences from Sample Surveys</a:t>
            </a:r>
          </a:p>
        </p:txBody>
      </p:sp>
      <p:sp>
        <p:nvSpPr>
          <p:cNvPr id="3" name="Content Placeholder 2">
            <a:extLst>
              <a:ext uri="{FF2B5EF4-FFF2-40B4-BE49-F238E27FC236}">
                <a16:creationId xmlns:a16="http://schemas.microsoft.com/office/drawing/2014/main" id="{D40FD3FB-52D3-4E98-93E0-12F728FF4371}"/>
              </a:ext>
            </a:extLst>
          </p:cNvPr>
          <p:cNvSpPr>
            <a:spLocks noGrp="1"/>
          </p:cNvSpPr>
          <p:nvPr>
            <p:ph sz="half" idx="1"/>
          </p:nvPr>
        </p:nvSpPr>
        <p:spPr/>
        <p:txBody>
          <a:bodyPr>
            <a:normAutofit fontScale="92500" lnSpcReduction="20000"/>
          </a:bodyPr>
          <a:lstStyle/>
          <a:p>
            <a:r>
              <a:rPr lang="en-US" dirty="0">
                <a:solidFill>
                  <a:schemeClr val="bg2">
                    <a:lumMod val="40000"/>
                    <a:lumOff val="60000"/>
                  </a:schemeClr>
                </a:solidFill>
              </a:rPr>
              <a:t>Church leaders wants to know if youth like their Sabbath School. They conduct several surveys of randomly selected youth. The results are shown in the table.</a:t>
            </a:r>
          </a:p>
          <a:p>
            <a:r>
              <a:rPr lang="en-US" dirty="0"/>
              <a:t>Based on the first 2 surveys, do you think more youth like Sabbath School?</a:t>
            </a:r>
          </a:p>
        </p:txBody>
      </p:sp>
      <p:pic>
        <p:nvPicPr>
          <p:cNvPr id="5" name="Content Placeholder 4">
            <a:extLst>
              <a:ext uri="{FF2B5EF4-FFF2-40B4-BE49-F238E27FC236}">
                <a16:creationId xmlns:a16="http://schemas.microsoft.com/office/drawing/2014/main" id="{22844032-0FA8-4743-A08E-B0CD37383E5A}"/>
              </a:ext>
            </a:extLst>
          </p:cNvPr>
          <p:cNvPicPr>
            <a:picLocks noGrp="1" noChangeAspect="1"/>
          </p:cNvPicPr>
          <p:nvPr>
            <p:ph sz="half" idx="2"/>
          </p:nvPr>
        </p:nvPicPr>
        <p:blipFill>
          <a:blip r:embed="rId3"/>
          <a:stretch>
            <a:fillRect/>
          </a:stretch>
        </p:blipFill>
        <p:spPr>
          <a:xfrm>
            <a:off x="6046095" y="1"/>
            <a:ext cx="3097906" cy="3075560"/>
          </a:xfrm>
          <a:prstGeom prst="rect">
            <a:avLst/>
          </a:prstGeom>
        </p:spPr>
      </p:pic>
      <p:sp>
        <p:nvSpPr>
          <p:cNvPr id="6" name="Content Placeholder 2">
            <a:extLst>
              <a:ext uri="{FF2B5EF4-FFF2-40B4-BE49-F238E27FC236}">
                <a16:creationId xmlns:a16="http://schemas.microsoft.com/office/drawing/2014/main" id="{8863C90E-9FFF-4BAA-926F-FA2615B56ECA}"/>
              </a:ext>
            </a:extLst>
          </p:cNvPr>
          <p:cNvSpPr txBox="1">
            <a:spLocks/>
          </p:cNvSpPr>
          <p:nvPr/>
        </p:nvSpPr>
        <p:spPr>
          <a:xfrm>
            <a:off x="4483769" y="1063228"/>
            <a:ext cx="4495800" cy="4080272"/>
          </a:xfrm>
          <a:prstGeom prst="rect">
            <a:avLst/>
          </a:prstGeom>
        </p:spPr>
        <p:txBody>
          <a:bodyPr vert="horz" lIns="68580" tIns="34290" rIns="68580" bIns="34290" rtlCol="0">
            <a:normAutofit fontScale="92500" lnSpcReduction="20000"/>
          </a:bodyPr>
          <a:lstStyle>
            <a:lvl1pPr marL="457189" indent="-457189" algn="l" defTabSz="1219170" rtl="0" eaLnBrk="1" latinLnBrk="0" hangingPunct="1">
              <a:spcBef>
                <a:spcPct val="20000"/>
              </a:spcBef>
              <a:buClr>
                <a:srgbClr val="C00000"/>
              </a:buClr>
              <a:buFont typeface="Wingdings" pitchFamily="2" charset="2"/>
              <a:buChar char=""/>
              <a:defRPr sz="3733" kern="1200">
                <a:solidFill>
                  <a:schemeClr val="tx1"/>
                </a:solidFill>
                <a:latin typeface="+mn-lt"/>
                <a:ea typeface="+mn-ea"/>
                <a:cs typeface="+mn-cs"/>
              </a:defRPr>
            </a:lvl1pPr>
            <a:lvl2pPr marL="990575" indent="-380990" algn="l" defTabSz="1219170" rtl="0" eaLnBrk="1" latinLnBrk="0" hangingPunct="1">
              <a:spcBef>
                <a:spcPct val="20000"/>
              </a:spcBef>
              <a:buClr>
                <a:srgbClr val="C00000"/>
              </a:buClr>
              <a:buFont typeface="Wingdings" pitchFamily="2" charset="2"/>
              <a:buChar char=""/>
              <a:defRPr sz="3733" kern="1200">
                <a:solidFill>
                  <a:schemeClr val="tx1"/>
                </a:solidFill>
                <a:latin typeface="+mn-lt"/>
                <a:ea typeface="+mn-ea"/>
                <a:cs typeface="+mn-cs"/>
              </a:defRPr>
            </a:lvl2pPr>
            <a:lvl3pPr marL="1523962" indent="-304792" algn="l" defTabSz="1219170" rtl="0" eaLnBrk="1" latinLnBrk="0" hangingPunct="1">
              <a:spcBef>
                <a:spcPct val="20000"/>
              </a:spcBef>
              <a:buClr>
                <a:srgbClr val="C00000"/>
              </a:buClr>
              <a:buFont typeface="Wingdings" pitchFamily="2" charset="2"/>
              <a:buChar char=""/>
              <a:defRPr sz="3733" kern="1200">
                <a:solidFill>
                  <a:schemeClr val="tx1"/>
                </a:solidFill>
                <a:latin typeface="+mn-lt"/>
                <a:ea typeface="+mn-ea"/>
                <a:cs typeface="+mn-cs"/>
              </a:defRPr>
            </a:lvl3pPr>
            <a:lvl4pPr marL="2133547" indent="-304792" algn="l" defTabSz="1219170" rtl="0" eaLnBrk="1" latinLnBrk="0" hangingPunct="1">
              <a:spcBef>
                <a:spcPct val="20000"/>
              </a:spcBef>
              <a:buClr>
                <a:srgbClr val="C00000"/>
              </a:buClr>
              <a:buFont typeface="Wingdings" pitchFamily="2" charset="2"/>
              <a:buChar char=""/>
              <a:defRPr sz="3733" kern="1200">
                <a:solidFill>
                  <a:schemeClr val="tx1"/>
                </a:solidFill>
                <a:latin typeface="+mn-lt"/>
                <a:ea typeface="+mn-ea"/>
                <a:cs typeface="+mn-cs"/>
              </a:defRPr>
            </a:lvl4pPr>
            <a:lvl5pPr marL="2743131" indent="-304792" algn="l" defTabSz="1219170" rtl="0" eaLnBrk="1" latinLnBrk="0" hangingPunct="1">
              <a:spcBef>
                <a:spcPct val="20000"/>
              </a:spcBef>
              <a:buClr>
                <a:srgbClr val="C00000"/>
              </a:buClr>
              <a:buFont typeface="Wingdings" pitchFamily="2" charset="2"/>
              <a:buChar char=""/>
              <a:defRPr sz="3733" kern="1200">
                <a:solidFill>
                  <a:schemeClr val="tx1"/>
                </a:solidFill>
                <a:latin typeface="+mn-lt"/>
                <a:ea typeface="+mn-ea"/>
                <a:cs typeface="+mn-cs"/>
              </a:defRPr>
            </a:lvl5pPr>
            <a:lvl6pPr marL="3352716" indent="-304792" algn="l" defTabSz="1219170" rtl="0" eaLnBrk="1" latinLnBrk="0" hangingPunct="1">
              <a:spcBef>
                <a:spcPct val="20000"/>
              </a:spcBef>
              <a:buFont typeface="Arial" pitchFamily="34" charset="0"/>
              <a:buChar char="•"/>
              <a:defRPr sz="2400" kern="1200">
                <a:solidFill>
                  <a:schemeClr val="tx1"/>
                </a:solidFill>
                <a:latin typeface="+mn-lt"/>
                <a:ea typeface="+mn-ea"/>
                <a:cs typeface="+mn-cs"/>
              </a:defRPr>
            </a:lvl6pPr>
            <a:lvl7pPr marL="3962301" indent="-304792" algn="l" defTabSz="1219170" rtl="0" eaLnBrk="1" latinLnBrk="0" hangingPunct="1">
              <a:spcBef>
                <a:spcPct val="20000"/>
              </a:spcBef>
              <a:buFont typeface="Arial" pitchFamily="34" charset="0"/>
              <a:buChar char="•"/>
              <a:defRPr sz="2400" kern="1200">
                <a:solidFill>
                  <a:schemeClr val="tx1"/>
                </a:solidFill>
                <a:latin typeface="+mn-lt"/>
                <a:ea typeface="+mn-ea"/>
                <a:cs typeface="+mn-cs"/>
              </a:defRPr>
            </a:lvl7pPr>
            <a:lvl8pPr marL="4571886" indent="-304792" algn="l" defTabSz="1219170" rtl="0" eaLnBrk="1" latinLnBrk="0" hangingPunct="1">
              <a:spcBef>
                <a:spcPct val="20000"/>
              </a:spcBef>
              <a:buFont typeface="Arial" pitchFamily="34" charset="0"/>
              <a:buChar char="•"/>
              <a:defRPr sz="2400" kern="1200">
                <a:solidFill>
                  <a:schemeClr val="tx1"/>
                </a:solidFill>
                <a:latin typeface="+mn-lt"/>
                <a:ea typeface="+mn-ea"/>
                <a:cs typeface="+mn-cs"/>
              </a:defRPr>
            </a:lvl8pPr>
            <a:lvl9pPr marL="5181470" indent="-304792" algn="l" defTabSz="1219170" rtl="0" eaLnBrk="1" latinLnBrk="0" hangingPunct="1">
              <a:spcBef>
                <a:spcPct val="20000"/>
              </a:spcBef>
              <a:buFont typeface="Arial" pitchFamily="34" charset="0"/>
              <a:buChar char="•"/>
              <a:defRPr sz="2400" kern="1200">
                <a:solidFill>
                  <a:schemeClr val="tx1"/>
                </a:solidFill>
                <a:latin typeface="+mn-lt"/>
                <a:ea typeface="+mn-ea"/>
                <a:cs typeface="+mn-cs"/>
              </a:defRPr>
            </a:lvl9pPr>
          </a:lstStyle>
          <a:p>
            <a:endParaRPr lang="en-US" sz="2800" dirty="0"/>
          </a:p>
          <a:p>
            <a:endParaRPr lang="en-US" sz="2800" dirty="0"/>
          </a:p>
          <a:p>
            <a:endParaRPr lang="en-US" sz="2800" dirty="0"/>
          </a:p>
          <a:p>
            <a:endParaRPr lang="en-US" sz="2800" dirty="0"/>
          </a:p>
          <a:p>
            <a:endParaRPr lang="en-US" sz="2800" dirty="0"/>
          </a:p>
          <a:p>
            <a:r>
              <a:rPr lang="en-US" sz="2800" dirty="0"/>
              <a:t>Based on all the surveys, do you think more youth like Sabbath School?</a:t>
            </a:r>
          </a:p>
          <a:p>
            <a:endParaRPr lang="en-US" sz="2800" dirty="0"/>
          </a:p>
          <a:p>
            <a:r>
              <a:rPr lang="en-US" sz="2800" dirty="0"/>
              <a:t>Try 50#5</a:t>
            </a:r>
          </a:p>
        </p:txBody>
      </p:sp>
    </p:spTree>
    <p:extLst>
      <p:ext uri="{BB962C8B-B14F-4D97-AF65-F5344CB8AC3E}">
        <p14:creationId xmlns:p14="http://schemas.microsoft.com/office/powerpoint/2010/main" val="35294114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5" end="5"/>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1F9F3F-438C-40D9-ACBF-9E261CE04989}"/>
              </a:ext>
            </a:extLst>
          </p:cNvPr>
          <p:cNvSpPr>
            <a:spLocks noGrp="1"/>
          </p:cNvSpPr>
          <p:nvPr>
            <p:ph type="title"/>
          </p:nvPr>
        </p:nvSpPr>
        <p:spPr/>
        <p:txBody>
          <a:bodyPr>
            <a:normAutofit fontScale="90000"/>
          </a:bodyPr>
          <a:lstStyle/>
          <a:p>
            <a:r>
              <a:rPr lang="en-US" dirty="0"/>
              <a:t>9.5 Making Inferences from Sample Surveys</a:t>
            </a:r>
          </a:p>
        </p:txBody>
      </p:sp>
      <p:sp>
        <p:nvSpPr>
          <p:cNvPr id="3" name="Content Placeholder 2">
            <a:extLst>
              <a:ext uri="{FF2B5EF4-FFF2-40B4-BE49-F238E27FC236}">
                <a16:creationId xmlns:a16="http://schemas.microsoft.com/office/drawing/2014/main" id="{955C7F0F-8D88-4E00-A505-83BB81B5F40E}"/>
              </a:ext>
            </a:extLst>
          </p:cNvPr>
          <p:cNvSpPr>
            <a:spLocks noGrp="1"/>
          </p:cNvSpPr>
          <p:nvPr>
            <p:ph sz="half" idx="1"/>
          </p:nvPr>
        </p:nvSpPr>
        <p:spPr>
          <a:xfrm>
            <a:off x="0" y="1200151"/>
            <a:ext cx="4495800" cy="3737372"/>
          </a:xfrm>
        </p:spPr>
        <p:txBody>
          <a:bodyPr>
            <a:normAutofit fontScale="85000" lnSpcReduction="20000"/>
          </a:bodyPr>
          <a:lstStyle/>
          <a:p>
            <a:r>
              <a:rPr lang="en-US" dirty="0">
                <a:solidFill>
                  <a:schemeClr val="bg2">
                    <a:lumMod val="40000"/>
                    <a:lumOff val="60000"/>
                  </a:schemeClr>
                </a:solidFill>
              </a:rPr>
              <a:t>A national polling company claims 28% of U.S. adults say students should be required to participate in a physical education class every school day. You survey a random sample of 50 adults.</a:t>
            </a:r>
          </a:p>
          <a:p>
            <a:endParaRPr lang="en-US" dirty="0">
              <a:solidFill>
                <a:schemeClr val="bg2">
                  <a:lumMod val="40000"/>
                  <a:lumOff val="60000"/>
                </a:schemeClr>
              </a:solidFill>
            </a:endParaRPr>
          </a:p>
          <a:p>
            <a:endParaRPr lang="en-US" dirty="0">
              <a:solidFill>
                <a:schemeClr val="bg2">
                  <a:lumMod val="40000"/>
                  <a:lumOff val="60000"/>
                </a:schemeClr>
              </a:solidFill>
            </a:endParaRPr>
          </a:p>
          <a:p>
            <a:r>
              <a:rPr lang="en-US" dirty="0"/>
              <a:t>Try 502#9a,b</a:t>
            </a:r>
          </a:p>
        </p:txBody>
      </p:sp>
      <p:sp>
        <p:nvSpPr>
          <p:cNvPr id="4" name="Content Placeholder 3">
            <a:extLst>
              <a:ext uri="{FF2B5EF4-FFF2-40B4-BE49-F238E27FC236}">
                <a16:creationId xmlns:a16="http://schemas.microsoft.com/office/drawing/2014/main" id="{1BB6B2A7-21E3-4017-95C5-3A709CDDA4DD}"/>
              </a:ext>
            </a:extLst>
          </p:cNvPr>
          <p:cNvSpPr>
            <a:spLocks noGrp="1"/>
          </p:cNvSpPr>
          <p:nvPr>
            <p:ph sz="half" idx="2"/>
          </p:nvPr>
        </p:nvSpPr>
        <p:spPr/>
        <p:txBody>
          <a:bodyPr>
            <a:normAutofit fontScale="85000" lnSpcReduction="20000"/>
          </a:bodyPr>
          <a:lstStyle/>
          <a:p>
            <a:r>
              <a:rPr lang="en-US" b="1" dirty="0"/>
              <a:t>a. </a:t>
            </a:r>
            <a:r>
              <a:rPr lang="en-US" dirty="0"/>
              <a:t>What can you conclude about the accuracy of the claim when 16 adults in your survey agree?</a:t>
            </a:r>
          </a:p>
          <a:p>
            <a:endParaRPr lang="en-US" dirty="0"/>
          </a:p>
          <a:p>
            <a:endParaRPr lang="en-US" dirty="0"/>
          </a:p>
          <a:p>
            <a:r>
              <a:rPr lang="en-US" b="1" dirty="0"/>
              <a:t>b. </a:t>
            </a:r>
            <a:r>
              <a:rPr lang="en-US" dirty="0"/>
              <a:t>What can you conclude about the accuracy of the claim when 21 adults in your survey agree?</a:t>
            </a:r>
          </a:p>
        </p:txBody>
      </p:sp>
    </p:spTree>
    <p:extLst>
      <p:ext uri="{BB962C8B-B14F-4D97-AF65-F5344CB8AC3E}">
        <p14:creationId xmlns:p14="http://schemas.microsoft.com/office/powerpoint/2010/main" val="35116312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7179A5-7DB8-4064-A8B8-ECF81E083EC3}"/>
              </a:ext>
            </a:extLst>
          </p:cNvPr>
          <p:cNvSpPr>
            <a:spLocks noGrp="1"/>
          </p:cNvSpPr>
          <p:nvPr>
            <p:ph type="title"/>
          </p:nvPr>
        </p:nvSpPr>
        <p:spPr/>
        <p:txBody>
          <a:bodyPr>
            <a:normAutofit fontScale="90000"/>
          </a:bodyPr>
          <a:lstStyle/>
          <a:p>
            <a:r>
              <a:rPr lang="en-US" dirty="0"/>
              <a:t>9.5 Making Inferences from Sample Surveys</a:t>
            </a:r>
          </a:p>
        </p:txBody>
      </p:sp>
      <p:sp>
        <p:nvSpPr>
          <p:cNvPr id="3" name="Content Placeholder 2">
            <a:extLst>
              <a:ext uri="{FF2B5EF4-FFF2-40B4-BE49-F238E27FC236}">
                <a16:creationId xmlns:a16="http://schemas.microsoft.com/office/drawing/2014/main" id="{2ADA2BDB-4E83-4397-9638-1D7F786013CC}"/>
              </a:ext>
            </a:extLst>
          </p:cNvPr>
          <p:cNvSpPr>
            <a:spLocks noGrp="1"/>
          </p:cNvSpPr>
          <p:nvPr>
            <p:ph sz="half" idx="1"/>
          </p:nvPr>
        </p:nvSpPr>
        <p:spPr/>
        <p:txBody>
          <a:bodyPr>
            <a:normAutofit fontScale="92500"/>
          </a:bodyPr>
          <a:lstStyle/>
          <a:p>
            <a:r>
              <a:rPr lang="en-US" dirty="0">
                <a:solidFill>
                  <a:schemeClr val="accent6"/>
                </a:solidFill>
              </a:rPr>
              <a:t>Margin of Error</a:t>
            </a:r>
          </a:p>
          <a:p>
            <a:pPr lvl="1"/>
            <a:r>
              <a:rPr lang="en-US" dirty="0"/>
              <a:t>In normal distributions, 95% of data is within 2 standard deviations of the mean</a:t>
            </a:r>
          </a:p>
          <a:p>
            <a:pPr lvl="1"/>
            <a:r>
              <a:rPr lang="en-US" dirty="0">
                <a:solidFill>
                  <a:srgbClr val="FFFF00"/>
                </a:solidFill>
              </a:rPr>
              <a:t>2 standard deviations ≈ margin of error</a:t>
            </a:r>
          </a:p>
        </p:txBody>
      </p:sp>
      <p:sp>
        <p:nvSpPr>
          <p:cNvPr id="4" name="Content Placeholder 3">
            <a:extLst>
              <a:ext uri="{FF2B5EF4-FFF2-40B4-BE49-F238E27FC236}">
                <a16:creationId xmlns:a16="http://schemas.microsoft.com/office/drawing/2014/main" id="{19D9C8C7-8011-40C2-B336-F39331C58026}"/>
              </a:ext>
            </a:extLst>
          </p:cNvPr>
          <p:cNvSpPr>
            <a:spLocks noGrp="1"/>
          </p:cNvSpPr>
          <p:nvPr>
            <p:ph sz="half" idx="2"/>
          </p:nvPr>
        </p:nvSpPr>
        <p:spPr/>
        <p:txBody>
          <a:bodyPr>
            <a:normAutofit fontScale="92500"/>
          </a:bodyPr>
          <a:lstStyle/>
          <a:p>
            <a:r>
              <a:rPr lang="en-US" dirty="0"/>
              <a:t>If a standard deviation is about 0.06, find and interpret the margin of error.</a:t>
            </a:r>
          </a:p>
          <a:p>
            <a:endParaRPr lang="en-US" dirty="0"/>
          </a:p>
          <a:p>
            <a:endParaRPr lang="en-US" dirty="0"/>
          </a:p>
          <a:p>
            <a:endParaRPr lang="en-US" dirty="0"/>
          </a:p>
          <a:p>
            <a:r>
              <a:rPr lang="en-US" dirty="0"/>
              <a:t>Try 502#11</a:t>
            </a:r>
          </a:p>
        </p:txBody>
      </p:sp>
    </p:spTree>
    <p:extLst>
      <p:ext uri="{BB962C8B-B14F-4D97-AF65-F5344CB8AC3E}">
        <p14:creationId xmlns:p14="http://schemas.microsoft.com/office/powerpoint/2010/main" val="22411406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4" grpId="0" build="p"/>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4DA7E2-D86D-421D-BA41-CA75A8267CC5}"/>
              </a:ext>
            </a:extLst>
          </p:cNvPr>
          <p:cNvSpPr>
            <a:spLocks noGrp="1"/>
          </p:cNvSpPr>
          <p:nvPr>
            <p:ph type="title"/>
          </p:nvPr>
        </p:nvSpPr>
        <p:spPr/>
        <p:txBody>
          <a:bodyPr>
            <a:normAutofit fontScale="90000"/>
          </a:bodyPr>
          <a:lstStyle/>
          <a:p>
            <a:r>
              <a:rPr lang="en-US" dirty="0"/>
              <a:t>9.5 Making Inferences from Sample Surveys</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34A039B4-63A4-4F4D-B95B-071B3ACA5170}"/>
                  </a:ext>
                </a:extLst>
              </p:cNvPr>
              <p:cNvSpPr>
                <a:spLocks noGrp="1"/>
              </p:cNvSpPr>
              <p:nvPr>
                <p:ph sz="half" idx="1"/>
              </p:nvPr>
            </p:nvSpPr>
            <p:spPr/>
            <p:txBody>
              <a:bodyPr>
                <a:normAutofit lnSpcReduction="10000"/>
              </a:bodyPr>
              <a:lstStyle/>
              <a:p>
                <a:r>
                  <a:rPr lang="en-US" sz="2100" dirty="0">
                    <a:solidFill>
                      <a:schemeClr val="accent6"/>
                    </a:solidFill>
                  </a:rPr>
                  <a:t>Margin of Error </a:t>
                </a:r>
                <a:r>
                  <a:rPr lang="en-US" sz="2100" dirty="0"/>
                  <a:t>(95% confidence)</a:t>
                </a:r>
              </a:p>
              <a:p>
                <a:pPr lvl="1"/>
                <a14:m>
                  <m:oMath xmlns:m="http://schemas.openxmlformats.org/officeDocument/2006/math">
                    <m:r>
                      <a:rPr lang="en-US" sz="2100" i="1">
                        <a:solidFill>
                          <a:srgbClr val="FFFF00"/>
                        </a:solidFill>
                        <a:latin typeface="Cambria Math" panose="02040503050406030204" pitchFamily="18" charset="0"/>
                      </a:rPr>
                      <m:t>𝐸𝑟𝑟𝑜𝑟</m:t>
                    </m:r>
                    <m:r>
                      <a:rPr lang="en-US" sz="2100" i="1">
                        <a:solidFill>
                          <a:srgbClr val="FFFF00"/>
                        </a:solidFill>
                        <a:latin typeface="Cambria Math" panose="02040503050406030204" pitchFamily="18" charset="0"/>
                      </a:rPr>
                      <m:t>=±</m:t>
                    </m:r>
                    <m:f>
                      <m:fPr>
                        <m:ctrlPr>
                          <a:rPr lang="en-US" sz="2100" i="1">
                            <a:solidFill>
                              <a:srgbClr val="FFFF00"/>
                            </a:solidFill>
                            <a:latin typeface="Cambria Math" panose="02040503050406030204" pitchFamily="18" charset="0"/>
                          </a:rPr>
                        </m:ctrlPr>
                      </m:fPr>
                      <m:num>
                        <m:r>
                          <a:rPr lang="en-US" sz="2100" i="1">
                            <a:solidFill>
                              <a:srgbClr val="FFFF00"/>
                            </a:solidFill>
                            <a:latin typeface="Cambria Math" panose="02040503050406030204" pitchFamily="18" charset="0"/>
                          </a:rPr>
                          <m:t>1</m:t>
                        </m:r>
                      </m:num>
                      <m:den>
                        <m:rad>
                          <m:radPr>
                            <m:degHide m:val="on"/>
                            <m:ctrlPr>
                              <a:rPr lang="en-US" sz="2100" i="1">
                                <a:solidFill>
                                  <a:srgbClr val="FFFF00"/>
                                </a:solidFill>
                                <a:latin typeface="Cambria Math" panose="02040503050406030204" pitchFamily="18" charset="0"/>
                              </a:rPr>
                            </m:ctrlPr>
                          </m:radPr>
                          <m:deg/>
                          <m:e>
                            <m:r>
                              <a:rPr lang="en-US" sz="2100" i="1">
                                <a:solidFill>
                                  <a:srgbClr val="FFFF00"/>
                                </a:solidFill>
                                <a:latin typeface="Cambria Math" panose="02040503050406030204" pitchFamily="18" charset="0"/>
                              </a:rPr>
                              <m:t>𝑛</m:t>
                            </m:r>
                          </m:e>
                        </m:rad>
                      </m:den>
                    </m:f>
                  </m:oMath>
                </a14:m>
                <a:endParaRPr lang="en-US" sz="2100" dirty="0"/>
              </a:p>
              <a:p>
                <a:r>
                  <a:rPr lang="en-US" sz="2100" dirty="0">
                    <a:solidFill>
                      <a:schemeClr val="accent6"/>
                    </a:solidFill>
                  </a:rPr>
                  <a:t>True result </a:t>
                </a:r>
                <a:r>
                  <a:rPr lang="en-US" sz="2100" dirty="0"/>
                  <a:t>likely between</a:t>
                </a:r>
              </a:p>
              <a:p>
                <a:pPr lvl="1"/>
                <a14:m>
                  <m:oMath xmlns:m="http://schemas.openxmlformats.org/officeDocument/2006/math">
                    <m:r>
                      <a:rPr lang="en-US" sz="2100" i="1">
                        <a:solidFill>
                          <a:srgbClr val="FFFF00"/>
                        </a:solidFill>
                        <a:latin typeface="Cambria Math" panose="02040503050406030204" pitchFamily="18" charset="0"/>
                      </a:rPr>
                      <m:t>𝑝</m:t>
                    </m:r>
                    <m:r>
                      <a:rPr lang="en-US" sz="2100" i="1">
                        <a:solidFill>
                          <a:srgbClr val="FFFF00"/>
                        </a:solidFill>
                        <a:latin typeface="Cambria Math" panose="02040503050406030204" pitchFamily="18" charset="0"/>
                      </a:rPr>
                      <m:t>−</m:t>
                    </m:r>
                    <m:f>
                      <m:fPr>
                        <m:ctrlPr>
                          <a:rPr lang="en-US" sz="2100" i="1">
                            <a:solidFill>
                              <a:srgbClr val="FFFF00"/>
                            </a:solidFill>
                            <a:latin typeface="Cambria Math" panose="02040503050406030204" pitchFamily="18" charset="0"/>
                          </a:rPr>
                        </m:ctrlPr>
                      </m:fPr>
                      <m:num>
                        <m:r>
                          <a:rPr lang="en-US" sz="2100" i="1">
                            <a:solidFill>
                              <a:srgbClr val="FFFF00"/>
                            </a:solidFill>
                            <a:latin typeface="Cambria Math" panose="02040503050406030204" pitchFamily="18" charset="0"/>
                          </a:rPr>
                          <m:t>1</m:t>
                        </m:r>
                      </m:num>
                      <m:den>
                        <m:rad>
                          <m:radPr>
                            <m:degHide m:val="on"/>
                            <m:ctrlPr>
                              <a:rPr lang="en-US" sz="2100" i="1">
                                <a:solidFill>
                                  <a:srgbClr val="FFFF00"/>
                                </a:solidFill>
                                <a:latin typeface="Cambria Math" panose="02040503050406030204" pitchFamily="18" charset="0"/>
                              </a:rPr>
                            </m:ctrlPr>
                          </m:radPr>
                          <m:deg/>
                          <m:e>
                            <m:r>
                              <a:rPr lang="en-US" sz="2100" i="1">
                                <a:solidFill>
                                  <a:srgbClr val="FFFF00"/>
                                </a:solidFill>
                                <a:latin typeface="Cambria Math" panose="02040503050406030204" pitchFamily="18" charset="0"/>
                              </a:rPr>
                              <m:t>𝑛</m:t>
                            </m:r>
                          </m:e>
                        </m:rad>
                      </m:den>
                    </m:f>
                  </m:oMath>
                </a14:m>
                <a:r>
                  <a:rPr lang="en-US" sz="2100" dirty="0"/>
                  <a:t> and </a:t>
                </a:r>
                <a14:m>
                  <m:oMath xmlns:m="http://schemas.openxmlformats.org/officeDocument/2006/math">
                    <m:r>
                      <a:rPr lang="en-US" sz="2100" i="1">
                        <a:solidFill>
                          <a:srgbClr val="FFFF00"/>
                        </a:solidFill>
                        <a:latin typeface="Cambria Math" panose="02040503050406030204" pitchFamily="18" charset="0"/>
                      </a:rPr>
                      <m:t>𝑝</m:t>
                    </m:r>
                    <m:r>
                      <a:rPr lang="en-US" sz="2100" i="1">
                        <a:solidFill>
                          <a:srgbClr val="FFFF00"/>
                        </a:solidFill>
                        <a:latin typeface="Cambria Math" panose="02040503050406030204" pitchFamily="18" charset="0"/>
                      </a:rPr>
                      <m:t>+</m:t>
                    </m:r>
                    <m:f>
                      <m:fPr>
                        <m:ctrlPr>
                          <a:rPr lang="en-US" sz="2100" i="1">
                            <a:solidFill>
                              <a:srgbClr val="FFFF00"/>
                            </a:solidFill>
                            <a:latin typeface="Cambria Math" panose="02040503050406030204" pitchFamily="18" charset="0"/>
                          </a:rPr>
                        </m:ctrlPr>
                      </m:fPr>
                      <m:num>
                        <m:r>
                          <a:rPr lang="en-US" sz="2100" i="1">
                            <a:solidFill>
                              <a:srgbClr val="FFFF00"/>
                            </a:solidFill>
                            <a:latin typeface="Cambria Math" panose="02040503050406030204" pitchFamily="18" charset="0"/>
                          </a:rPr>
                          <m:t>1</m:t>
                        </m:r>
                      </m:num>
                      <m:den>
                        <m:rad>
                          <m:radPr>
                            <m:degHide m:val="on"/>
                            <m:ctrlPr>
                              <a:rPr lang="en-US" sz="2100" i="1">
                                <a:solidFill>
                                  <a:srgbClr val="FFFF00"/>
                                </a:solidFill>
                                <a:latin typeface="Cambria Math" panose="02040503050406030204" pitchFamily="18" charset="0"/>
                              </a:rPr>
                            </m:ctrlPr>
                          </m:radPr>
                          <m:deg/>
                          <m:e>
                            <m:r>
                              <a:rPr lang="en-US" sz="2100" i="1">
                                <a:solidFill>
                                  <a:srgbClr val="FFFF00"/>
                                </a:solidFill>
                                <a:latin typeface="Cambria Math" panose="02040503050406030204" pitchFamily="18" charset="0"/>
                              </a:rPr>
                              <m:t>𝑛</m:t>
                            </m:r>
                          </m:e>
                        </m:rad>
                      </m:den>
                    </m:f>
                  </m:oMath>
                </a14:m>
                <a:endParaRPr lang="en-US" sz="2100" dirty="0"/>
              </a:p>
            </p:txBody>
          </p:sp>
        </mc:Choice>
        <mc:Fallback xmlns="">
          <p:sp>
            <p:nvSpPr>
              <p:cNvPr id="3" name="Content Placeholder 2">
                <a:extLst>
                  <a:ext uri="{FF2B5EF4-FFF2-40B4-BE49-F238E27FC236}">
                    <a16:creationId xmlns:a16="http://schemas.microsoft.com/office/drawing/2014/main" id="{34A039B4-63A4-4F4D-B95B-071B3ACA5170}"/>
                  </a:ext>
                </a:extLst>
              </p:cNvPr>
              <p:cNvSpPr>
                <a:spLocks noGrp="1" noRot="1" noChangeAspect="1" noMove="1" noResize="1" noEditPoints="1" noAdjustHandles="1" noChangeArrowheads="1" noChangeShapeType="1" noTextEdit="1"/>
              </p:cNvSpPr>
              <p:nvPr>
                <p:ph sz="half" idx="1"/>
              </p:nvPr>
            </p:nvSpPr>
            <p:spPr>
              <a:blipFill>
                <a:blip r:embed="rId3"/>
                <a:stretch>
                  <a:fillRect l="-1729" t="-2291"/>
                </a:stretch>
              </a:blipFill>
            </p:spPr>
            <p:txBody>
              <a:bodyPr/>
              <a:lstStyle/>
              <a:p>
                <a:r>
                  <a:rPr lang="en-US">
                    <a:noFill/>
                  </a:rPr>
                  <a:t> </a:t>
                </a:r>
              </a:p>
            </p:txBody>
          </p:sp>
        </mc:Fallback>
      </mc:AlternateContent>
      <p:sp>
        <p:nvSpPr>
          <p:cNvPr id="4" name="Content Placeholder 3">
            <a:extLst>
              <a:ext uri="{FF2B5EF4-FFF2-40B4-BE49-F238E27FC236}">
                <a16:creationId xmlns:a16="http://schemas.microsoft.com/office/drawing/2014/main" id="{9C71DD0C-777D-4B8F-A9BB-51948E3F57C5}"/>
              </a:ext>
            </a:extLst>
          </p:cNvPr>
          <p:cNvSpPr>
            <a:spLocks noGrp="1"/>
          </p:cNvSpPr>
          <p:nvPr>
            <p:ph sz="half" idx="2"/>
          </p:nvPr>
        </p:nvSpPr>
        <p:spPr/>
        <p:txBody>
          <a:bodyPr>
            <a:normAutofit lnSpcReduction="10000"/>
          </a:bodyPr>
          <a:lstStyle/>
          <a:p>
            <a:r>
              <a:rPr lang="en-US" sz="2100" dirty="0"/>
              <a:t>In a survey of 2680 U.S. adults, 34% said that movies are their main source of entertainment. Give an interval that is likely to contain the exact percent of U.S. adults who think movies are their main source of entertainment.</a:t>
            </a:r>
          </a:p>
          <a:p>
            <a:endParaRPr lang="en-US" sz="2100" dirty="0"/>
          </a:p>
          <a:p>
            <a:endParaRPr lang="en-US" sz="2100" dirty="0"/>
          </a:p>
          <a:p>
            <a:r>
              <a:rPr lang="en-US" sz="2100" dirty="0"/>
              <a:t>Try 502#19</a:t>
            </a:r>
          </a:p>
        </p:txBody>
      </p:sp>
      <p:sp>
        <p:nvSpPr>
          <p:cNvPr id="5" name="TextBox 4">
            <a:extLst>
              <a:ext uri="{FF2B5EF4-FFF2-40B4-BE49-F238E27FC236}">
                <a16:creationId xmlns:a16="http://schemas.microsoft.com/office/drawing/2014/main" id="{8C436E7A-1FD3-4E17-93FB-236CE57E7967}"/>
              </a:ext>
            </a:extLst>
          </p:cNvPr>
          <p:cNvSpPr txBox="1"/>
          <p:nvPr/>
        </p:nvSpPr>
        <p:spPr>
          <a:xfrm>
            <a:off x="1227221" y="4404836"/>
            <a:ext cx="7916779" cy="738664"/>
          </a:xfrm>
          <a:prstGeom prst="rect">
            <a:avLst/>
          </a:prstGeom>
          <a:noFill/>
        </p:spPr>
        <p:txBody>
          <a:bodyPr wrap="square" rtlCol="0">
            <a:spAutoFit/>
          </a:bodyPr>
          <a:lstStyle/>
          <a:p>
            <a:r>
              <a:rPr lang="en-US" sz="2100" dirty="0"/>
              <a:t>501 #1, 3, 5, 7, 9, 11, 13, 15, 17, 19, 21, 23, 25, 29, 33, 35, 41, 43, 45, 47</a:t>
            </a:r>
          </a:p>
        </p:txBody>
      </p:sp>
    </p:spTree>
    <p:extLst>
      <p:ext uri="{BB962C8B-B14F-4D97-AF65-F5344CB8AC3E}">
        <p14:creationId xmlns:p14="http://schemas.microsoft.com/office/powerpoint/2010/main" val="26144120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build="p"/>
      <p:bldP spid="5" grpId="0"/>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B2B07C-E4FD-40AA-890A-4199851A5987}"/>
              </a:ext>
            </a:extLst>
          </p:cNvPr>
          <p:cNvSpPr>
            <a:spLocks noGrp="1"/>
          </p:cNvSpPr>
          <p:nvPr>
            <p:ph type="title"/>
          </p:nvPr>
        </p:nvSpPr>
        <p:spPr/>
        <p:txBody>
          <a:bodyPr>
            <a:normAutofit fontScale="90000"/>
          </a:bodyPr>
          <a:lstStyle/>
          <a:p>
            <a:r>
              <a:rPr lang="en-US" dirty="0"/>
              <a:t>9.6 Making Inferences from Experiments</a:t>
            </a:r>
          </a:p>
        </p:txBody>
      </p:sp>
      <p:sp>
        <p:nvSpPr>
          <p:cNvPr id="3" name="Text Placeholder 2">
            <a:extLst>
              <a:ext uri="{FF2B5EF4-FFF2-40B4-BE49-F238E27FC236}">
                <a16:creationId xmlns:a16="http://schemas.microsoft.com/office/drawing/2014/main" id="{EA473262-3A60-426D-95DD-E0C4A30D3042}"/>
              </a:ext>
            </a:extLst>
          </p:cNvPr>
          <p:cNvSpPr>
            <a:spLocks noGrp="1"/>
          </p:cNvSpPr>
          <p:nvPr>
            <p:ph type="body" idx="1"/>
          </p:nvPr>
        </p:nvSpPr>
        <p:spPr/>
        <p:txBody>
          <a:bodyPr/>
          <a:lstStyle/>
          <a:p>
            <a:r>
              <a:rPr lang="en-US" dirty="0"/>
              <a:t>After this lesson…</a:t>
            </a:r>
          </a:p>
          <a:p>
            <a:r>
              <a:rPr lang="en-US" dirty="0"/>
              <a:t>• I can analyze data from an experiment.</a:t>
            </a:r>
          </a:p>
          <a:p>
            <a:r>
              <a:rPr lang="en-US" dirty="0"/>
              <a:t>• I can explain how to resample data.</a:t>
            </a:r>
          </a:p>
          <a:p>
            <a:r>
              <a:rPr lang="en-US" dirty="0"/>
              <a:t>• I can use resampling to make inferences about a treatment.</a:t>
            </a:r>
          </a:p>
        </p:txBody>
      </p:sp>
    </p:spTree>
    <p:extLst>
      <p:ext uri="{BB962C8B-B14F-4D97-AF65-F5344CB8AC3E}">
        <p14:creationId xmlns:p14="http://schemas.microsoft.com/office/powerpoint/2010/main" val="30078340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9.0 Measures of Center and Dispersion</a:t>
            </a:r>
          </a:p>
        </p:txBody>
      </p:sp>
      <p:sp>
        <p:nvSpPr>
          <p:cNvPr id="5" name="Content Placeholder 4"/>
          <p:cNvSpPr>
            <a:spLocks noGrp="1"/>
          </p:cNvSpPr>
          <p:nvPr>
            <p:ph idx="1"/>
          </p:nvPr>
        </p:nvSpPr>
        <p:spPr/>
        <p:txBody>
          <a:bodyPr>
            <a:normAutofit/>
          </a:bodyPr>
          <a:lstStyle/>
          <a:p>
            <a:r>
              <a:rPr lang="en-US" sz="2600" b="1" dirty="0">
                <a:solidFill>
                  <a:schemeClr val="accent5"/>
                </a:solidFill>
              </a:rPr>
              <a:t>Median</a:t>
            </a:r>
            <a:r>
              <a:rPr lang="en-US" sz="2600" dirty="0"/>
              <a:t> </a:t>
            </a:r>
          </a:p>
          <a:p>
            <a:pPr lvl="1"/>
            <a:r>
              <a:rPr lang="en-US" sz="2600" dirty="0"/>
              <a:t>middle number when the numbers are written in order.  (If n is even, the median is the mean of the two middle numbers.)</a:t>
            </a:r>
          </a:p>
          <a:p>
            <a:endParaRPr lang="en-US" sz="2600" dirty="0"/>
          </a:p>
          <a:p>
            <a:r>
              <a:rPr lang="en-US" sz="2600" b="1" dirty="0">
                <a:solidFill>
                  <a:schemeClr val="accent5"/>
                </a:solidFill>
              </a:rPr>
              <a:t>Mode</a:t>
            </a:r>
            <a:r>
              <a:rPr lang="en-US" sz="2600" dirty="0"/>
              <a:t> </a:t>
            </a:r>
          </a:p>
          <a:p>
            <a:pPr lvl="1"/>
            <a:r>
              <a:rPr lang="en-US" sz="2600" dirty="0"/>
              <a:t>number or numbers that occur most frequently.  There may be one mode, no mode, or more than one mode.</a:t>
            </a:r>
          </a:p>
        </p:txBody>
      </p:sp>
    </p:spTree>
    <p:extLst>
      <p:ext uri="{BB962C8B-B14F-4D97-AF65-F5344CB8AC3E}">
        <p14:creationId xmlns:p14="http://schemas.microsoft.com/office/powerpoint/2010/main" val="16930728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72A195-71EB-4B1A-850F-8CF169C2ECE3}"/>
              </a:ext>
            </a:extLst>
          </p:cNvPr>
          <p:cNvSpPr>
            <a:spLocks noGrp="1"/>
          </p:cNvSpPr>
          <p:nvPr>
            <p:ph type="title"/>
          </p:nvPr>
        </p:nvSpPr>
        <p:spPr/>
        <p:txBody>
          <a:bodyPr>
            <a:normAutofit fontScale="90000"/>
          </a:bodyPr>
          <a:lstStyle/>
          <a:p>
            <a:r>
              <a:rPr lang="en-US" dirty="0"/>
              <a:t>9.6 Making Inferences from Experiments</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4AA81521-B594-496A-B5A1-E085D4D14012}"/>
                  </a:ext>
                </a:extLst>
              </p:cNvPr>
              <p:cNvSpPr>
                <a:spLocks noGrp="1"/>
              </p:cNvSpPr>
              <p:nvPr>
                <p:ph sz="half" idx="1"/>
              </p:nvPr>
            </p:nvSpPr>
            <p:spPr>
              <a:xfrm>
                <a:off x="0" y="1200151"/>
                <a:ext cx="4495800" cy="3943349"/>
              </a:xfrm>
            </p:spPr>
            <p:txBody>
              <a:bodyPr>
                <a:normAutofit fontScale="62500" lnSpcReduction="20000"/>
              </a:bodyPr>
              <a:lstStyle/>
              <a:p>
                <a:r>
                  <a:rPr lang="en-US" b="1" dirty="0"/>
                  <a:t>a. </a:t>
                </a:r>
                <a:r>
                  <a:rPr lang="en-US" dirty="0"/>
                  <a:t>Find the experimental difference of the mean yield of the treatment group, </a:t>
                </a:r>
                <a14:m>
                  <m:oMath xmlns:m="http://schemas.openxmlformats.org/officeDocument/2006/math">
                    <m:sSub>
                      <m:sSubPr>
                        <m:ctrlPr>
                          <a:rPr lang="en-US" b="0" i="1" smtClean="0">
                            <a:latin typeface="Cambria Math" panose="02040503050406030204" pitchFamily="18" charset="0"/>
                          </a:rPr>
                        </m:ctrlPr>
                      </m:sSubPr>
                      <m:e>
                        <m:bar>
                          <m:barPr>
                            <m:pos m:val="top"/>
                            <m:ctrlPr>
                              <a:rPr lang="en-US" b="0" i="1" smtClean="0">
                                <a:latin typeface="Cambria Math" panose="02040503050406030204" pitchFamily="18" charset="0"/>
                              </a:rPr>
                            </m:ctrlPr>
                          </m:barPr>
                          <m:e>
                            <m:r>
                              <a:rPr lang="en-US" b="0" i="1" smtClean="0">
                                <a:latin typeface="Cambria Math" panose="02040503050406030204" pitchFamily="18" charset="0"/>
                              </a:rPr>
                              <m:t>𝑥</m:t>
                            </m:r>
                          </m:e>
                        </m:bar>
                      </m:e>
                      <m:sub>
                        <m:r>
                          <a:rPr lang="en-US" b="0" i="1" smtClean="0">
                            <a:latin typeface="Cambria Math" panose="02040503050406030204" pitchFamily="18" charset="0"/>
                          </a:rPr>
                          <m:t>𝑡𝑟𝑒𝑎𝑡𝑚𝑒𝑛𝑡</m:t>
                        </m:r>
                      </m:sub>
                    </m:sSub>
                  </m:oMath>
                </a14:m>
                <a:r>
                  <a:rPr lang="en-US" dirty="0"/>
                  <a:t>, and the mean yield of the control group, </a:t>
                </a:r>
                <a14:m>
                  <m:oMath xmlns:m="http://schemas.openxmlformats.org/officeDocument/2006/math">
                    <m:sSub>
                      <m:sSubPr>
                        <m:ctrlPr>
                          <a:rPr lang="en-US" b="0" i="1" smtClean="0">
                            <a:latin typeface="Cambria Math" panose="02040503050406030204" pitchFamily="18" charset="0"/>
                          </a:rPr>
                        </m:ctrlPr>
                      </m:sSubPr>
                      <m:e>
                        <m:bar>
                          <m:barPr>
                            <m:pos m:val="top"/>
                            <m:ctrlPr>
                              <a:rPr lang="en-US" b="0" i="1" smtClean="0">
                                <a:latin typeface="Cambria Math" panose="02040503050406030204" pitchFamily="18" charset="0"/>
                              </a:rPr>
                            </m:ctrlPr>
                          </m:barPr>
                          <m:e>
                            <m:r>
                              <a:rPr lang="en-US" b="0" i="1" smtClean="0">
                                <a:latin typeface="Cambria Math" panose="02040503050406030204" pitchFamily="18" charset="0"/>
                              </a:rPr>
                              <m:t>𝑥</m:t>
                            </m:r>
                          </m:e>
                        </m:bar>
                      </m:e>
                      <m:sub>
                        <m:r>
                          <a:rPr lang="en-US" b="0" i="1" smtClean="0">
                            <a:latin typeface="Cambria Math" panose="02040503050406030204" pitchFamily="18" charset="0"/>
                          </a:rPr>
                          <m:t>𝑐𝑜𝑛𝑡𝑟𝑜𝑙</m:t>
                        </m:r>
                      </m:sub>
                    </m:sSub>
                  </m:oMath>
                </a14:m>
                <a:r>
                  <a:rPr lang="en-US" dirty="0"/>
                  <a:t>.</a:t>
                </a:r>
              </a:p>
              <a:p>
                <a:endParaRPr lang="en-US" b="1" dirty="0"/>
              </a:p>
              <a:p>
                <a:endParaRPr lang="en-US" b="1" dirty="0"/>
              </a:p>
              <a:p>
                <a:r>
                  <a:rPr lang="en-US" b="1" dirty="0"/>
                  <a:t>b. </a:t>
                </a:r>
                <a:r>
                  <a:rPr lang="en-US" dirty="0"/>
                  <a:t>Display the data in a double dot plot.</a:t>
                </a:r>
              </a:p>
              <a:p>
                <a:endParaRPr lang="en-US" b="1" dirty="0"/>
              </a:p>
              <a:p>
                <a:endParaRPr lang="en-US" b="1" dirty="0"/>
              </a:p>
              <a:p>
                <a:r>
                  <a:rPr lang="en-US" b="1" dirty="0"/>
                  <a:t>c. </a:t>
                </a:r>
                <a:r>
                  <a:rPr lang="en-US" dirty="0"/>
                  <a:t>What can you conclude from parts (a) and (b)?</a:t>
                </a:r>
              </a:p>
              <a:p>
                <a:endParaRPr lang="en-US" dirty="0"/>
              </a:p>
              <a:p>
                <a:r>
                  <a:rPr lang="en-US" dirty="0"/>
                  <a:t>Try 509#1</a:t>
                </a:r>
              </a:p>
            </p:txBody>
          </p:sp>
        </mc:Choice>
        <mc:Fallback xmlns="">
          <p:sp>
            <p:nvSpPr>
              <p:cNvPr id="3" name="Content Placeholder 2">
                <a:extLst>
                  <a:ext uri="{FF2B5EF4-FFF2-40B4-BE49-F238E27FC236}">
                    <a16:creationId xmlns:a16="http://schemas.microsoft.com/office/drawing/2014/main" id="{4AA81521-B594-496A-B5A1-E085D4D14012}"/>
                  </a:ext>
                </a:extLst>
              </p:cNvPr>
              <p:cNvSpPr>
                <a:spLocks noGrp="1" noRot="1" noChangeAspect="1" noMove="1" noResize="1" noEditPoints="1" noAdjustHandles="1" noChangeArrowheads="1" noChangeShapeType="1" noTextEdit="1"/>
              </p:cNvSpPr>
              <p:nvPr>
                <p:ph sz="half" idx="1"/>
              </p:nvPr>
            </p:nvSpPr>
            <p:spPr>
              <a:xfrm>
                <a:off x="0" y="1200151"/>
                <a:ext cx="4495800" cy="3943349"/>
              </a:xfrm>
              <a:blipFill>
                <a:blip r:embed="rId3"/>
                <a:stretch>
                  <a:fillRect l="-813" t="-2164"/>
                </a:stretch>
              </a:blipFill>
            </p:spPr>
            <p:txBody>
              <a:bodyPr/>
              <a:lstStyle/>
              <a:p>
                <a:r>
                  <a:rPr lang="en-US">
                    <a:noFill/>
                  </a:rPr>
                  <a:t> </a:t>
                </a:r>
              </a:p>
            </p:txBody>
          </p:sp>
        </mc:Fallback>
      </mc:AlternateContent>
      <p:pic>
        <p:nvPicPr>
          <p:cNvPr id="5" name="Content Placeholder 4">
            <a:extLst>
              <a:ext uri="{FF2B5EF4-FFF2-40B4-BE49-F238E27FC236}">
                <a16:creationId xmlns:a16="http://schemas.microsoft.com/office/drawing/2014/main" id="{7759AC6F-0D91-4C3A-98D5-070C2E80ADDC}"/>
              </a:ext>
            </a:extLst>
          </p:cNvPr>
          <p:cNvPicPr>
            <a:picLocks noGrp="1" noChangeAspect="1"/>
          </p:cNvPicPr>
          <p:nvPr>
            <p:ph sz="half" idx="2"/>
          </p:nvPr>
        </p:nvPicPr>
        <p:blipFill>
          <a:blip r:embed="rId4"/>
          <a:stretch>
            <a:fillRect/>
          </a:stretch>
        </p:blipFill>
        <p:spPr>
          <a:xfrm>
            <a:off x="6848482" y="1"/>
            <a:ext cx="2295518" cy="3797954"/>
          </a:xfrm>
          <a:prstGeom prst="rect">
            <a:avLst/>
          </a:prstGeom>
        </p:spPr>
      </p:pic>
      <p:pic>
        <p:nvPicPr>
          <p:cNvPr id="6" name="Picture 5">
            <a:extLst>
              <a:ext uri="{FF2B5EF4-FFF2-40B4-BE49-F238E27FC236}">
                <a16:creationId xmlns:a16="http://schemas.microsoft.com/office/drawing/2014/main" id="{50E7C378-8395-49E1-A24C-6BC868C01A98}"/>
              </a:ext>
            </a:extLst>
          </p:cNvPr>
          <p:cNvPicPr>
            <a:picLocks noChangeAspect="1"/>
          </p:cNvPicPr>
          <p:nvPr/>
        </p:nvPicPr>
        <p:blipFill>
          <a:blip r:embed="rId5"/>
          <a:stretch>
            <a:fillRect/>
          </a:stretch>
        </p:blipFill>
        <p:spPr>
          <a:xfrm>
            <a:off x="0" y="-2112707"/>
            <a:ext cx="4000437" cy="1956296"/>
          </a:xfrm>
          <a:prstGeom prst="rect">
            <a:avLst/>
          </a:prstGeom>
        </p:spPr>
      </p:pic>
    </p:spTree>
    <p:extLst>
      <p:ext uri="{BB962C8B-B14F-4D97-AF65-F5344CB8AC3E}">
        <p14:creationId xmlns:p14="http://schemas.microsoft.com/office/powerpoint/2010/main" val="4103405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E688C9-47F2-46D8-903C-3F591BD79A1D}"/>
              </a:ext>
            </a:extLst>
          </p:cNvPr>
          <p:cNvSpPr>
            <a:spLocks noGrp="1"/>
          </p:cNvSpPr>
          <p:nvPr>
            <p:ph type="title"/>
          </p:nvPr>
        </p:nvSpPr>
        <p:spPr/>
        <p:txBody>
          <a:bodyPr>
            <a:normAutofit fontScale="90000"/>
          </a:bodyPr>
          <a:lstStyle/>
          <a:p>
            <a:r>
              <a:rPr lang="en-US" dirty="0"/>
              <a:t>9.6 Making Inferences from Experiments</a:t>
            </a:r>
          </a:p>
        </p:txBody>
      </p:sp>
      <p:sp>
        <p:nvSpPr>
          <p:cNvPr id="3" name="Content Placeholder 2">
            <a:extLst>
              <a:ext uri="{FF2B5EF4-FFF2-40B4-BE49-F238E27FC236}">
                <a16:creationId xmlns:a16="http://schemas.microsoft.com/office/drawing/2014/main" id="{4497AB0F-CA3E-4BAE-88B6-340E7032CC27}"/>
              </a:ext>
            </a:extLst>
          </p:cNvPr>
          <p:cNvSpPr>
            <a:spLocks noGrp="1"/>
          </p:cNvSpPr>
          <p:nvPr>
            <p:ph sz="half" idx="1"/>
          </p:nvPr>
        </p:nvSpPr>
        <p:spPr/>
        <p:txBody>
          <a:bodyPr>
            <a:normAutofit fontScale="85000" lnSpcReduction="20000"/>
          </a:bodyPr>
          <a:lstStyle/>
          <a:p>
            <a:r>
              <a:rPr lang="en-US" dirty="0">
                <a:solidFill>
                  <a:schemeClr val="accent6"/>
                </a:solidFill>
              </a:rPr>
              <a:t>Resampling</a:t>
            </a:r>
          </a:p>
          <a:p>
            <a:pPr lvl="1"/>
            <a:r>
              <a:rPr lang="en-US" dirty="0"/>
              <a:t>When the sample size is too small to be meaningful</a:t>
            </a:r>
          </a:p>
          <a:p>
            <a:pPr lvl="1"/>
            <a:endParaRPr lang="en-US" dirty="0"/>
          </a:p>
          <a:p>
            <a:pPr marL="557213" indent="-557213">
              <a:buFont typeface="+mj-lt"/>
              <a:buAutoNum type="arabicPeriod"/>
            </a:pPr>
            <a:r>
              <a:rPr lang="en-US" dirty="0"/>
              <a:t>Combine all the results</a:t>
            </a:r>
          </a:p>
          <a:p>
            <a:pPr marL="557213" indent="-557213">
              <a:buFont typeface="+mj-lt"/>
              <a:buAutoNum type="arabicPeriod"/>
            </a:pPr>
            <a:r>
              <a:rPr lang="en-US" dirty="0"/>
              <a:t>Assign each data point a value</a:t>
            </a:r>
          </a:p>
          <a:p>
            <a:pPr marL="557213" indent="-557213">
              <a:buFont typeface="+mj-lt"/>
              <a:buAutoNum type="arabicPeriod"/>
            </a:pPr>
            <a:r>
              <a:rPr lang="en-US" dirty="0"/>
              <a:t>Use a random number generator to select all the data points</a:t>
            </a:r>
          </a:p>
          <a:p>
            <a:pPr lvl="1"/>
            <a:endParaRPr lang="en-US" dirty="0"/>
          </a:p>
        </p:txBody>
      </p:sp>
      <mc:AlternateContent xmlns:mc="http://schemas.openxmlformats.org/markup-compatibility/2006" xmlns:a14="http://schemas.microsoft.com/office/drawing/2010/main">
        <mc:Choice Requires="a14">
          <p:sp>
            <p:nvSpPr>
              <p:cNvPr id="4" name="Content Placeholder 3">
                <a:extLst>
                  <a:ext uri="{FF2B5EF4-FFF2-40B4-BE49-F238E27FC236}">
                    <a16:creationId xmlns:a16="http://schemas.microsoft.com/office/drawing/2014/main" id="{924B4CA6-BD0D-4DAB-B221-D1988F22E116}"/>
                  </a:ext>
                </a:extLst>
              </p:cNvPr>
              <p:cNvSpPr>
                <a:spLocks noGrp="1"/>
              </p:cNvSpPr>
              <p:nvPr>
                <p:ph sz="half" idx="2"/>
              </p:nvPr>
            </p:nvSpPr>
            <p:spPr/>
            <p:txBody>
              <a:bodyPr>
                <a:normAutofit fontScale="85000" lnSpcReduction="20000"/>
              </a:bodyPr>
              <a:lstStyle/>
              <a:p>
                <a:pPr marL="557213" indent="-557213">
                  <a:buFont typeface="+mj-lt"/>
                  <a:buAutoNum type="arabicPeriod" startAt="4"/>
                </a:pPr>
                <a:r>
                  <a:rPr lang="en-US" dirty="0"/>
                  <a:t>Make the first half the new “control” and the other half the new “treatment”</a:t>
                </a:r>
              </a:p>
              <a:p>
                <a:pPr marL="557213" indent="-557213">
                  <a:buFont typeface="+mj-lt"/>
                  <a:buAutoNum type="arabicPeriod" startAt="4"/>
                </a:pPr>
                <a:r>
                  <a:rPr lang="en-US" dirty="0"/>
                  <a:t>Find </a:t>
                </a:r>
                <a14:m>
                  <m:oMath xmlns:m="http://schemas.openxmlformats.org/officeDocument/2006/math">
                    <m:sSub>
                      <m:sSubPr>
                        <m:ctrlPr>
                          <a:rPr lang="en-US" b="0" i="1" smtClean="0">
                            <a:latin typeface="Cambria Math" panose="02040503050406030204" pitchFamily="18" charset="0"/>
                          </a:rPr>
                        </m:ctrlPr>
                      </m:sSubPr>
                      <m:e>
                        <m:bar>
                          <m:barPr>
                            <m:pos m:val="top"/>
                            <m:ctrlPr>
                              <a:rPr lang="en-US" b="0" i="1" smtClean="0">
                                <a:latin typeface="Cambria Math" panose="02040503050406030204" pitchFamily="18" charset="0"/>
                              </a:rPr>
                            </m:ctrlPr>
                          </m:barPr>
                          <m:e>
                            <m:r>
                              <a:rPr lang="en-US" b="0" i="1" smtClean="0">
                                <a:latin typeface="Cambria Math" panose="02040503050406030204" pitchFamily="18" charset="0"/>
                              </a:rPr>
                              <m:t>𝑥</m:t>
                            </m:r>
                          </m:e>
                        </m:bar>
                      </m:e>
                      <m:sub>
                        <m:r>
                          <a:rPr lang="en-US" b="0" i="1" smtClean="0">
                            <a:latin typeface="Cambria Math" panose="02040503050406030204" pitchFamily="18" charset="0"/>
                          </a:rPr>
                          <m:t>𝑡𝑟𝑒𝑎𝑡𝑚𝑒𝑛𝑡</m:t>
                        </m:r>
                      </m:sub>
                    </m:sSub>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bar>
                          <m:barPr>
                            <m:pos m:val="top"/>
                            <m:ctrlPr>
                              <a:rPr lang="en-US" b="0" i="1" smtClean="0">
                                <a:latin typeface="Cambria Math" panose="02040503050406030204" pitchFamily="18" charset="0"/>
                              </a:rPr>
                            </m:ctrlPr>
                          </m:barPr>
                          <m:e>
                            <m:r>
                              <a:rPr lang="en-US" b="0" i="1" smtClean="0">
                                <a:latin typeface="Cambria Math" panose="02040503050406030204" pitchFamily="18" charset="0"/>
                              </a:rPr>
                              <m:t>𝑥</m:t>
                            </m:r>
                          </m:e>
                        </m:bar>
                      </m:e>
                      <m:sub>
                        <m:r>
                          <a:rPr lang="en-US" b="0" i="1" smtClean="0">
                            <a:latin typeface="Cambria Math" panose="02040503050406030204" pitchFamily="18" charset="0"/>
                          </a:rPr>
                          <m:t>𝑐𝑜𝑛𝑡𝑟𝑜𝑙</m:t>
                        </m:r>
                      </m:sub>
                    </m:sSub>
                  </m:oMath>
                </a14:m>
                <a:endParaRPr lang="en-US" b="0" dirty="0"/>
              </a:p>
              <a:p>
                <a:pPr marL="557213" indent="-557213">
                  <a:buFont typeface="+mj-lt"/>
                  <a:buAutoNum type="arabicPeriod" startAt="4"/>
                </a:pPr>
                <a:r>
                  <a:rPr lang="en-US" dirty="0"/>
                  <a:t>Repeat many times and draw a histogram for the differences</a:t>
                </a:r>
              </a:p>
              <a:p>
                <a:pPr marL="0" indent="0">
                  <a:buNone/>
                </a:pPr>
                <a:r>
                  <a:rPr lang="en-US" dirty="0"/>
                  <a:t>If the experimental difference is near the tail of the histogram, then it is significant</a:t>
                </a:r>
              </a:p>
            </p:txBody>
          </p:sp>
        </mc:Choice>
        <mc:Fallback xmlns="">
          <p:sp>
            <p:nvSpPr>
              <p:cNvPr id="4" name="Content Placeholder 3">
                <a:extLst>
                  <a:ext uri="{FF2B5EF4-FFF2-40B4-BE49-F238E27FC236}">
                    <a16:creationId xmlns:a16="http://schemas.microsoft.com/office/drawing/2014/main" id="{924B4CA6-BD0D-4DAB-B221-D1988F22E116}"/>
                  </a:ext>
                </a:extLst>
              </p:cNvPr>
              <p:cNvSpPr>
                <a:spLocks noGrp="1" noRot="1" noChangeAspect="1" noMove="1" noResize="1" noEditPoints="1" noAdjustHandles="1" noChangeArrowheads="1" noChangeShapeType="1" noTextEdit="1"/>
              </p:cNvSpPr>
              <p:nvPr>
                <p:ph sz="half" idx="2"/>
              </p:nvPr>
            </p:nvSpPr>
            <p:spPr>
              <a:blipFill>
                <a:blip r:embed="rId3"/>
                <a:stretch>
                  <a:fillRect l="-2747" t="-4043" r="-3662"/>
                </a:stretch>
              </a:blipFill>
            </p:spPr>
            <p:txBody>
              <a:bodyPr/>
              <a:lstStyle/>
              <a:p>
                <a:r>
                  <a:rPr lang="en-US">
                    <a:noFill/>
                  </a:rPr>
                  <a:t> </a:t>
                </a:r>
              </a:p>
            </p:txBody>
          </p:sp>
        </mc:Fallback>
      </mc:AlternateContent>
    </p:spTree>
    <p:extLst>
      <p:ext uri="{BB962C8B-B14F-4D97-AF65-F5344CB8AC3E}">
        <p14:creationId xmlns:p14="http://schemas.microsoft.com/office/powerpoint/2010/main" val="16521548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build="p"/>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956E21-2BD8-4260-A46D-C06313C4CA25}"/>
              </a:ext>
            </a:extLst>
          </p:cNvPr>
          <p:cNvSpPr>
            <a:spLocks noGrp="1"/>
          </p:cNvSpPr>
          <p:nvPr>
            <p:ph type="title"/>
          </p:nvPr>
        </p:nvSpPr>
        <p:spPr/>
        <p:txBody>
          <a:bodyPr>
            <a:normAutofit fontScale="90000"/>
          </a:bodyPr>
          <a:lstStyle/>
          <a:p>
            <a:r>
              <a:rPr lang="en-US" dirty="0"/>
              <a:t>9.6 Making Inferences from Experiments</a:t>
            </a:r>
          </a:p>
        </p:txBody>
      </p:sp>
      <p:sp>
        <p:nvSpPr>
          <p:cNvPr id="3" name="Content Placeholder 2">
            <a:extLst>
              <a:ext uri="{FF2B5EF4-FFF2-40B4-BE49-F238E27FC236}">
                <a16:creationId xmlns:a16="http://schemas.microsoft.com/office/drawing/2014/main" id="{E9253F55-550F-4F4C-ADAA-B7979EB941AC}"/>
              </a:ext>
            </a:extLst>
          </p:cNvPr>
          <p:cNvSpPr>
            <a:spLocks noGrp="1"/>
          </p:cNvSpPr>
          <p:nvPr>
            <p:ph sz="half" idx="1"/>
          </p:nvPr>
        </p:nvSpPr>
        <p:spPr>
          <a:xfrm>
            <a:off x="0" y="1200151"/>
            <a:ext cx="3955963" cy="3394472"/>
          </a:xfrm>
        </p:spPr>
        <p:txBody>
          <a:bodyPr>
            <a:normAutofit/>
          </a:bodyPr>
          <a:lstStyle/>
          <a:p>
            <a:r>
              <a:rPr lang="en-US" sz="2400" dirty="0"/>
              <a:t>Resample the data using a simulation. Use the mean yield of the new control and treatment groups to calculate the difference of the means.</a:t>
            </a:r>
          </a:p>
          <a:p>
            <a:r>
              <a:rPr lang="en-US" sz="2400" dirty="0" err="1">
                <a:solidFill>
                  <a:srgbClr val="FFFF00"/>
                </a:solidFill>
              </a:rPr>
              <a:t>PRB</a:t>
            </a:r>
            <a:r>
              <a:rPr lang="en-US" sz="2400" dirty="0" err="1">
                <a:solidFill>
                  <a:srgbClr val="FFFF00"/>
                </a:solidFill>
                <a:sym typeface="Wingdings" panose="05000000000000000000" pitchFamily="2" charset="2"/>
              </a:rPr>
              <a:t>randint</a:t>
            </a:r>
            <a:r>
              <a:rPr lang="en-US" sz="2400" dirty="0">
                <a:solidFill>
                  <a:srgbClr val="FFFF00"/>
                </a:solidFill>
                <a:sym typeface="Wingdings" panose="05000000000000000000" pitchFamily="2" charset="2"/>
              </a:rPr>
              <a:t>(1,20)</a:t>
            </a:r>
          </a:p>
          <a:p>
            <a:r>
              <a:rPr lang="en-US" sz="2400" dirty="0">
                <a:sym typeface="Wingdings" panose="05000000000000000000" pitchFamily="2" charset="2"/>
              </a:rPr>
              <a:t>Try 509#3</a:t>
            </a:r>
            <a:endParaRPr lang="en-US" sz="2400" dirty="0"/>
          </a:p>
        </p:txBody>
      </p:sp>
      <p:pic>
        <p:nvPicPr>
          <p:cNvPr id="5" name="Content Placeholder 4">
            <a:extLst>
              <a:ext uri="{FF2B5EF4-FFF2-40B4-BE49-F238E27FC236}">
                <a16:creationId xmlns:a16="http://schemas.microsoft.com/office/drawing/2014/main" id="{CA62536B-A34A-4AED-A86F-D4F290FB017D}"/>
              </a:ext>
            </a:extLst>
          </p:cNvPr>
          <p:cNvPicPr>
            <a:picLocks noChangeAspect="1"/>
          </p:cNvPicPr>
          <p:nvPr/>
        </p:nvPicPr>
        <p:blipFill>
          <a:blip r:embed="rId3"/>
          <a:stretch>
            <a:fillRect/>
          </a:stretch>
        </p:blipFill>
        <p:spPr>
          <a:xfrm>
            <a:off x="3955963" y="0"/>
            <a:ext cx="2568234" cy="4249165"/>
          </a:xfrm>
          <a:prstGeom prst="rect">
            <a:avLst/>
          </a:prstGeom>
        </p:spPr>
      </p:pic>
      <p:grpSp>
        <p:nvGrpSpPr>
          <p:cNvPr id="9" name="Group 8">
            <a:extLst>
              <a:ext uri="{FF2B5EF4-FFF2-40B4-BE49-F238E27FC236}">
                <a16:creationId xmlns:a16="http://schemas.microsoft.com/office/drawing/2014/main" id="{9EF6AB91-5AE1-4872-A2F4-4611773AC6D2}"/>
              </a:ext>
            </a:extLst>
          </p:cNvPr>
          <p:cNvGrpSpPr/>
          <p:nvPr/>
        </p:nvGrpSpPr>
        <p:grpSpPr>
          <a:xfrm>
            <a:off x="6547185" y="0"/>
            <a:ext cx="2568234" cy="4249165"/>
            <a:chOff x="9093200" y="0"/>
            <a:chExt cx="3060691" cy="5063939"/>
          </a:xfrm>
        </p:grpSpPr>
        <p:pic>
          <p:nvPicPr>
            <p:cNvPr id="6" name="Content Placeholder 4">
              <a:extLst>
                <a:ext uri="{FF2B5EF4-FFF2-40B4-BE49-F238E27FC236}">
                  <a16:creationId xmlns:a16="http://schemas.microsoft.com/office/drawing/2014/main" id="{944B837C-CF8F-4B0F-AB71-6D80E5E0042B}"/>
                </a:ext>
              </a:extLst>
            </p:cNvPr>
            <p:cNvPicPr>
              <a:picLocks noChangeAspect="1"/>
            </p:cNvPicPr>
            <p:nvPr/>
          </p:nvPicPr>
          <p:blipFill>
            <a:blip r:embed="rId3"/>
            <a:stretch>
              <a:fillRect/>
            </a:stretch>
          </p:blipFill>
          <p:spPr>
            <a:xfrm>
              <a:off x="9093200" y="0"/>
              <a:ext cx="3060691" cy="5063939"/>
            </a:xfrm>
            <a:prstGeom prst="rect">
              <a:avLst/>
            </a:prstGeom>
          </p:spPr>
        </p:pic>
        <p:sp>
          <p:nvSpPr>
            <p:cNvPr id="7" name="Rectangle 6">
              <a:extLst>
                <a:ext uri="{FF2B5EF4-FFF2-40B4-BE49-F238E27FC236}">
                  <a16:creationId xmlns:a16="http://schemas.microsoft.com/office/drawing/2014/main" id="{72BBAC3D-06CF-42F1-BBD6-50390A98F2F5}"/>
                </a:ext>
              </a:extLst>
            </p:cNvPr>
            <p:cNvSpPr/>
            <p:nvPr/>
          </p:nvSpPr>
          <p:spPr>
            <a:xfrm>
              <a:off x="9529011" y="1417637"/>
              <a:ext cx="753978" cy="352333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8" name="Rectangle 7">
              <a:extLst>
                <a:ext uri="{FF2B5EF4-FFF2-40B4-BE49-F238E27FC236}">
                  <a16:creationId xmlns:a16="http://schemas.microsoft.com/office/drawing/2014/main" id="{8DA8B23C-3208-49DC-AC5C-2AAD9886DD13}"/>
                </a:ext>
              </a:extLst>
            </p:cNvPr>
            <p:cNvSpPr/>
            <p:nvPr/>
          </p:nvSpPr>
          <p:spPr>
            <a:xfrm>
              <a:off x="10909309" y="1400833"/>
              <a:ext cx="753978" cy="352333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grpSp>
    </p:spTree>
    <p:extLst>
      <p:ext uri="{BB962C8B-B14F-4D97-AF65-F5344CB8AC3E}">
        <p14:creationId xmlns:p14="http://schemas.microsoft.com/office/powerpoint/2010/main" val="879902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4CEC90-83FA-44FF-A5C5-FBABE2C85DD9}"/>
              </a:ext>
            </a:extLst>
          </p:cNvPr>
          <p:cNvSpPr>
            <a:spLocks noGrp="1"/>
          </p:cNvSpPr>
          <p:nvPr>
            <p:ph type="title"/>
          </p:nvPr>
        </p:nvSpPr>
        <p:spPr/>
        <p:txBody>
          <a:bodyPr>
            <a:normAutofit fontScale="90000"/>
          </a:bodyPr>
          <a:lstStyle/>
          <a:p>
            <a:r>
              <a:rPr lang="en-US" dirty="0"/>
              <a:t>9.6 Making Inferences from Experiments</a:t>
            </a:r>
          </a:p>
        </p:txBody>
      </p:sp>
      <p:sp>
        <p:nvSpPr>
          <p:cNvPr id="3" name="Content Placeholder 2">
            <a:extLst>
              <a:ext uri="{FF2B5EF4-FFF2-40B4-BE49-F238E27FC236}">
                <a16:creationId xmlns:a16="http://schemas.microsoft.com/office/drawing/2014/main" id="{FDAB2709-0D7B-4099-8000-9E04010B4997}"/>
              </a:ext>
            </a:extLst>
          </p:cNvPr>
          <p:cNvSpPr>
            <a:spLocks noGrp="1"/>
          </p:cNvSpPr>
          <p:nvPr>
            <p:ph sz="half" idx="1"/>
          </p:nvPr>
        </p:nvSpPr>
        <p:spPr>
          <a:xfrm>
            <a:off x="0" y="1200151"/>
            <a:ext cx="4495800" cy="3943349"/>
          </a:xfrm>
        </p:spPr>
        <p:txBody>
          <a:bodyPr>
            <a:normAutofit lnSpcReduction="10000"/>
          </a:bodyPr>
          <a:lstStyle/>
          <a:p>
            <a:r>
              <a:rPr lang="en-US" sz="2100" dirty="0"/>
              <a:t>The histogram shows the results from 200 </a:t>
            </a:r>
            <a:r>
              <a:rPr lang="en-US" sz="2100" dirty="0" err="1"/>
              <a:t>resamplings</a:t>
            </a:r>
            <a:r>
              <a:rPr lang="en-US" sz="2100" dirty="0"/>
              <a:t> of the data. Compare the experimental  difference of 0.18 from Example 1 with the resampling differences. What can you conclude about the hypothesis? Does tap water have an effect on the yield?</a:t>
            </a:r>
          </a:p>
          <a:p>
            <a:endParaRPr lang="en-US" sz="2100" dirty="0"/>
          </a:p>
          <a:p>
            <a:endParaRPr lang="en-US" sz="2100" dirty="0"/>
          </a:p>
          <a:p>
            <a:r>
              <a:rPr lang="en-US" sz="2100" dirty="0"/>
              <a:t>Try 509#5</a:t>
            </a:r>
          </a:p>
          <a:p>
            <a:r>
              <a:rPr lang="en-US" sz="2100" dirty="0"/>
              <a:t>              509 #1-10 all, 13-16 all, 20</a:t>
            </a:r>
          </a:p>
        </p:txBody>
      </p:sp>
      <p:pic>
        <p:nvPicPr>
          <p:cNvPr id="5" name="Content Placeholder 4">
            <a:extLst>
              <a:ext uri="{FF2B5EF4-FFF2-40B4-BE49-F238E27FC236}">
                <a16:creationId xmlns:a16="http://schemas.microsoft.com/office/drawing/2014/main" id="{92627C19-149A-449B-AF56-D757BED98CDA}"/>
              </a:ext>
            </a:extLst>
          </p:cNvPr>
          <p:cNvPicPr>
            <a:picLocks noGrp="1" noChangeAspect="1"/>
          </p:cNvPicPr>
          <p:nvPr>
            <p:ph sz="half" idx="2"/>
          </p:nvPr>
        </p:nvPicPr>
        <p:blipFill>
          <a:blip r:embed="rId3"/>
          <a:stretch>
            <a:fillRect/>
          </a:stretch>
        </p:blipFill>
        <p:spPr>
          <a:xfrm>
            <a:off x="4895502" y="373621"/>
            <a:ext cx="4248499" cy="4769879"/>
          </a:xfrm>
          <a:prstGeom prst="rect">
            <a:avLst/>
          </a:prstGeom>
        </p:spPr>
      </p:pic>
    </p:spTree>
    <p:extLst>
      <p:ext uri="{BB962C8B-B14F-4D97-AF65-F5344CB8AC3E}">
        <p14:creationId xmlns:p14="http://schemas.microsoft.com/office/powerpoint/2010/main" val="16472825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9.0 Measures of Center and Dispersion</a:t>
            </a:r>
          </a:p>
        </p:txBody>
      </p:sp>
      <p:sp>
        <p:nvSpPr>
          <p:cNvPr id="4" name="Content Placeholder 3"/>
          <p:cNvSpPr>
            <a:spLocks noGrp="1"/>
          </p:cNvSpPr>
          <p:nvPr>
            <p:ph sz="half" idx="1"/>
          </p:nvPr>
        </p:nvSpPr>
        <p:spPr/>
        <p:txBody>
          <a:bodyPr>
            <a:normAutofit/>
          </a:bodyPr>
          <a:lstStyle/>
          <a:p>
            <a:r>
              <a:rPr lang="en-US" sz="2000" dirty="0"/>
              <a:t>The winning scores of 6 baseball games are</a:t>
            </a:r>
          </a:p>
          <a:p>
            <a:pPr algn="ctr"/>
            <a:r>
              <a:rPr lang="en-US" sz="2000" dirty="0"/>
              <a:t>5, 7, 8, 5, 10, 3</a:t>
            </a:r>
          </a:p>
          <a:p>
            <a:r>
              <a:rPr lang="en-US" sz="2000" dirty="0"/>
              <a:t>Find the mean, median, and mode.</a:t>
            </a:r>
          </a:p>
          <a:p>
            <a:endParaRPr lang="en-US" dirty="0"/>
          </a:p>
        </p:txBody>
      </p:sp>
      <p:sp>
        <p:nvSpPr>
          <p:cNvPr id="5" name="Content Placeholder 4"/>
          <p:cNvSpPr>
            <a:spLocks noGrp="1"/>
          </p:cNvSpPr>
          <p:nvPr>
            <p:ph sz="half" idx="2"/>
          </p:nvPr>
        </p:nvSpPr>
        <p:spPr/>
        <p:txBody>
          <a:bodyPr>
            <a:normAutofit/>
          </a:bodyPr>
          <a:lstStyle/>
          <a:p>
            <a:pPr marL="0" indent="0">
              <a:buNone/>
            </a:pPr>
            <a:endParaRPr lang="en-US" dirty="0">
              <a:solidFill>
                <a:srgbClr val="FFFF00"/>
              </a:solidFill>
            </a:endParaRPr>
          </a:p>
        </p:txBody>
      </p:sp>
    </p:spTree>
    <p:extLst>
      <p:ext uri="{BB962C8B-B14F-4D97-AF65-F5344CB8AC3E}">
        <p14:creationId xmlns:p14="http://schemas.microsoft.com/office/powerpoint/2010/main" val="201165695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9.0 Measures of Center and Dispersion</a:t>
            </a:r>
          </a:p>
        </p:txBody>
      </p:sp>
      <mc:AlternateContent xmlns:mc="http://schemas.openxmlformats.org/markup-compatibility/2006" xmlns:a14="http://schemas.microsoft.com/office/drawing/2010/main">
        <mc:Choice Requires="a14">
          <p:sp>
            <p:nvSpPr>
              <p:cNvPr id="4" name="Content Placeholder 3"/>
              <p:cNvSpPr>
                <a:spLocks noGrp="1"/>
              </p:cNvSpPr>
              <p:nvPr>
                <p:ph idx="1"/>
              </p:nvPr>
            </p:nvSpPr>
            <p:spPr>
              <a:xfrm>
                <a:off x="0" y="1200151"/>
                <a:ext cx="9144000" cy="3943349"/>
              </a:xfrm>
            </p:spPr>
            <p:txBody>
              <a:bodyPr>
                <a:normAutofit fontScale="85000" lnSpcReduction="10000"/>
              </a:bodyPr>
              <a:lstStyle/>
              <a:p>
                <a:r>
                  <a:rPr lang="en-US" sz="2400" b="1" dirty="0">
                    <a:solidFill>
                      <a:schemeClr val="accent6"/>
                    </a:solidFill>
                  </a:rPr>
                  <a:t>Measure of dispersion </a:t>
                </a:r>
              </a:p>
              <a:p>
                <a:pPr lvl="1"/>
                <a:r>
                  <a:rPr lang="en-US" sz="2400" dirty="0"/>
                  <a:t>Statistic that tells you how dispersed, or spread out, data values are.  </a:t>
                </a:r>
              </a:p>
              <a:p>
                <a:endParaRPr lang="en-US" sz="2400" dirty="0"/>
              </a:p>
              <a:p>
                <a:r>
                  <a:rPr lang="en-US" sz="2400" b="1" dirty="0">
                    <a:solidFill>
                      <a:schemeClr val="accent5"/>
                    </a:solidFill>
                  </a:rPr>
                  <a:t>Range</a:t>
                </a:r>
                <a:endParaRPr lang="en-US" sz="2400" dirty="0">
                  <a:solidFill>
                    <a:schemeClr val="accent5"/>
                  </a:solidFill>
                </a:endParaRPr>
              </a:p>
              <a:p>
                <a:pPr lvl="1"/>
                <a:r>
                  <a:rPr lang="en-US" sz="2400" dirty="0"/>
                  <a:t>difference between the greatest and least data values.</a:t>
                </a:r>
              </a:p>
              <a:p>
                <a:pPr marL="457189" lvl="1" indent="0">
                  <a:buNone/>
                </a:pPr>
                <a14:m>
                  <m:oMathPara xmlns:m="http://schemas.openxmlformats.org/officeDocument/2006/math">
                    <m:oMathParaPr>
                      <m:jc m:val="centerGroup"/>
                    </m:oMathParaPr>
                    <m:oMath xmlns:m="http://schemas.openxmlformats.org/officeDocument/2006/math">
                      <m:r>
                        <a:rPr lang="en-US" sz="2400" i="1">
                          <a:latin typeface="Cambria Math"/>
                        </a:rPr>
                        <m:t>𝑅𝑎𝑛𝑔𝑒</m:t>
                      </m:r>
                      <m:r>
                        <a:rPr lang="en-US" sz="2400" i="1">
                          <a:latin typeface="Cambria Math"/>
                        </a:rPr>
                        <m:t>=</m:t>
                      </m:r>
                      <m:r>
                        <a:rPr lang="en-US" sz="2400" i="1">
                          <a:latin typeface="Cambria Math"/>
                        </a:rPr>
                        <m:t>𝑚𝑎𝑥</m:t>
                      </m:r>
                      <m:r>
                        <a:rPr lang="en-US" sz="2400" i="1">
                          <a:latin typeface="Cambria Math"/>
                        </a:rPr>
                        <m:t>−</m:t>
                      </m:r>
                      <m:r>
                        <a:rPr lang="en-US" sz="2400" i="1">
                          <a:latin typeface="Cambria Math"/>
                        </a:rPr>
                        <m:t>𝑚𝑖𝑛</m:t>
                      </m:r>
                    </m:oMath>
                  </m:oMathPara>
                </a14:m>
                <a:endParaRPr lang="en-US" sz="2400" dirty="0"/>
              </a:p>
              <a:p>
                <a:r>
                  <a:rPr lang="en-US" sz="2400" b="1" dirty="0">
                    <a:solidFill>
                      <a:schemeClr val="accent5"/>
                    </a:solidFill>
                  </a:rPr>
                  <a:t>Standard deviation</a:t>
                </a:r>
                <a:endParaRPr lang="en-US" sz="2400" dirty="0">
                  <a:solidFill>
                    <a:schemeClr val="accent5"/>
                  </a:solidFill>
                </a:endParaRPr>
              </a:p>
              <a:p>
                <a:pPr lvl="1"/>
                <a:r>
                  <a:rPr lang="en-US" sz="2400" dirty="0"/>
                  <a:t>describes the typical differences (or deviation) between a data’s value and the mean.</a:t>
                </a:r>
              </a:p>
              <a:p>
                <a:pPr marL="457189" lvl="1" indent="0">
                  <a:buNone/>
                </a:pPr>
                <a14:m>
                  <m:oMathPara xmlns:m="http://schemas.openxmlformats.org/officeDocument/2006/math">
                    <m:oMathParaPr>
                      <m:jc m:val="centerGroup"/>
                    </m:oMathParaPr>
                    <m:oMath xmlns:m="http://schemas.openxmlformats.org/officeDocument/2006/math">
                      <m:r>
                        <a:rPr lang="en-US" sz="2400" i="1">
                          <a:solidFill>
                            <a:srgbClr val="FFFF00"/>
                          </a:solidFill>
                          <a:latin typeface="Cambria Math"/>
                          <a:ea typeface="Cambria Math"/>
                        </a:rPr>
                        <m:t>𝜎</m:t>
                      </m:r>
                      <m:r>
                        <a:rPr lang="en-US" sz="2400" i="1">
                          <a:solidFill>
                            <a:srgbClr val="FFFF00"/>
                          </a:solidFill>
                          <a:latin typeface="Cambria Math"/>
                          <a:ea typeface="Cambria Math"/>
                        </a:rPr>
                        <m:t>=</m:t>
                      </m:r>
                      <m:rad>
                        <m:radPr>
                          <m:degHide m:val="on"/>
                          <m:ctrlPr>
                            <a:rPr lang="en-US" sz="2400" i="1">
                              <a:solidFill>
                                <a:srgbClr val="FFFF00"/>
                              </a:solidFill>
                              <a:latin typeface="Cambria Math" panose="02040503050406030204" pitchFamily="18" charset="0"/>
                              <a:ea typeface="Cambria Math"/>
                            </a:rPr>
                          </m:ctrlPr>
                        </m:radPr>
                        <m:deg/>
                        <m:e>
                          <m:f>
                            <m:fPr>
                              <m:ctrlPr>
                                <a:rPr lang="en-US" sz="2400" i="1">
                                  <a:solidFill>
                                    <a:srgbClr val="FFFF00"/>
                                  </a:solidFill>
                                  <a:latin typeface="Cambria Math" panose="02040503050406030204" pitchFamily="18" charset="0"/>
                                  <a:ea typeface="Cambria Math"/>
                                </a:rPr>
                              </m:ctrlPr>
                            </m:fPr>
                            <m:num>
                              <m:sSup>
                                <m:sSupPr>
                                  <m:ctrlPr>
                                    <a:rPr lang="en-US" sz="2400" i="1">
                                      <a:solidFill>
                                        <a:srgbClr val="FFFF00"/>
                                      </a:solidFill>
                                      <a:latin typeface="Cambria Math" panose="02040503050406030204" pitchFamily="18" charset="0"/>
                                      <a:ea typeface="Cambria Math"/>
                                    </a:rPr>
                                  </m:ctrlPr>
                                </m:sSupPr>
                                <m:e>
                                  <m:r>
                                    <a:rPr lang="en-US" sz="2400" i="1">
                                      <a:solidFill>
                                        <a:srgbClr val="FFFF00"/>
                                      </a:solidFill>
                                      <a:latin typeface="Cambria Math"/>
                                      <a:ea typeface="Cambria Math"/>
                                    </a:rPr>
                                    <m:t>(</m:t>
                                  </m:r>
                                  <m:sSub>
                                    <m:sSubPr>
                                      <m:ctrlPr>
                                        <a:rPr lang="en-US" sz="2400" i="1">
                                          <a:solidFill>
                                            <a:srgbClr val="FFFF00"/>
                                          </a:solidFill>
                                          <a:latin typeface="Cambria Math" panose="02040503050406030204" pitchFamily="18" charset="0"/>
                                          <a:ea typeface="Cambria Math"/>
                                        </a:rPr>
                                      </m:ctrlPr>
                                    </m:sSubPr>
                                    <m:e>
                                      <m:r>
                                        <a:rPr lang="en-US" sz="2400" i="1">
                                          <a:solidFill>
                                            <a:srgbClr val="FFFF00"/>
                                          </a:solidFill>
                                          <a:latin typeface="Cambria Math"/>
                                          <a:ea typeface="Cambria Math"/>
                                        </a:rPr>
                                        <m:t>𝑥</m:t>
                                      </m:r>
                                    </m:e>
                                    <m:sub>
                                      <m:r>
                                        <a:rPr lang="en-US" sz="2400" i="1">
                                          <a:solidFill>
                                            <a:srgbClr val="FFFF00"/>
                                          </a:solidFill>
                                          <a:latin typeface="Cambria Math"/>
                                          <a:ea typeface="Cambria Math"/>
                                        </a:rPr>
                                        <m:t>1</m:t>
                                      </m:r>
                                    </m:sub>
                                  </m:sSub>
                                  <m:r>
                                    <a:rPr lang="en-US" sz="2400" i="1">
                                      <a:solidFill>
                                        <a:srgbClr val="FFFF00"/>
                                      </a:solidFill>
                                      <a:latin typeface="Cambria Math"/>
                                      <a:ea typeface="Cambria Math"/>
                                    </a:rPr>
                                    <m:t>−</m:t>
                                  </m:r>
                                  <m:acc>
                                    <m:accPr>
                                      <m:chr m:val="̅"/>
                                      <m:ctrlPr>
                                        <a:rPr lang="en-US" sz="2400" i="1">
                                          <a:solidFill>
                                            <a:srgbClr val="FFFF00"/>
                                          </a:solidFill>
                                          <a:latin typeface="Cambria Math" panose="02040503050406030204" pitchFamily="18" charset="0"/>
                                          <a:ea typeface="Cambria Math"/>
                                        </a:rPr>
                                      </m:ctrlPr>
                                    </m:accPr>
                                    <m:e>
                                      <m:r>
                                        <a:rPr lang="en-US" sz="2400" i="1">
                                          <a:solidFill>
                                            <a:srgbClr val="FFFF00"/>
                                          </a:solidFill>
                                          <a:latin typeface="Cambria Math"/>
                                          <a:ea typeface="Cambria Math"/>
                                        </a:rPr>
                                        <m:t>𝑥</m:t>
                                      </m:r>
                                    </m:e>
                                  </m:acc>
                                  <m:r>
                                    <a:rPr lang="en-US" sz="2400" i="1">
                                      <a:solidFill>
                                        <a:srgbClr val="FFFF00"/>
                                      </a:solidFill>
                                      <a:latin typeface="Cambria Math"/>
                                      <a:ea typeface="Cambria Math"/>
                                    </a:rPr>
                                    <m:t>)</m:t>
                                  </m:r>
                                </m:e>
                                <m:sup>
                                  <m:r>
                                    <a:rPr lang="en-US" sz="2400" i="1">
                                      <a:solidFill>
                                        <a:srgbClr val="FFFF00"/>
                                      </a:solidFill>
                                      <a:latin typeface="Cambria Math"/>
                                      <a:ea typeface="Cambria Math"/>
                                    </a:rPr>
                                    <m:t>2</m:t>
                                  </m:r>
                                </m:sup>
                              </m:sSup>
                              <m:r>
                                <a:rPr lang="en-US" sz="2400" i="1">
                                  <a:solidFill>
                                    <a:srgbClr val="FFFF00"/>
                                  </a:solidFill>
                                  <a:latin typeface="Cambria Math"/>
                                  <a:ea typeface="Cambria Math"/>
                                </a:rPr>
                                <m:t>+</m:t>
                              </m:r>
                              <m:sSup>
                                <m:sSupPr>
                                  <m:ctrlPr>
                                    <a:rPr lang="en-US" sz="2400" i="1">
                                      <a:solidFill>
                                        <a:srgbClr val="FFFF00"/>
                                      </a:solidFill>
                                      <a:latin typeface="Cambria Math" panose="02040503050406030204" pitchFamily="18" charset="0"/>
                                      <a:ea typeface="Cambria Math"/>
                                    </a:rPr>
                                  </m:ctrlPr>
                                </m:sSupPr>
                                <m:e>
                                  <m:r>
                                    <a:rPr lang="en-US" sz="2400" i="1">
                                      <a:solidFill>
                                        <a:srgbClr val="FFFF00"/>
                                      </a:solidFill>
                                      <a:latin typeface="Cambria Math"/>
                                      <a:ea typeface="Cambria Math"/>
                                    </a:rPr>
                                    <m:t>(</m:t>
                                  </m:r>
                                  <m:sSub>
                                    <m:sSubPr>
                                      <m:ctrlPr>
                                        <a:rPr lang="en-US" sz="2400" i="1">
                                          <a:solidFill>
                                            <a:srgbClr val="FFFF00"/>
                                          </a:solidFill>
                                          <a:latin typeface="Cambria Math" panose="02040503050406030204" pitchFamily="18" charset="0"/>
                                          <a:ea typeface="Cambria Math"/>
                                        </a:rPr>
                                      </m:ctrlPr>
                                    </m:sSubPr>
                                    <m:e>
                                      <m:r>
                                        <a:rPr lang="en-US" sz="2400" i="1">
                                          <a:solidFill>
                                            <a:srgbClr val="FFFF00"/>
                                          </a:solidFill>
                                          <a:latin typeface="Cambria Math"/>
                                          <a:ea typeface="Cambria Math"/>
                                        </a:rPr>
                                        <m:t>𝑥</m:t>
                                      </m:r>
                                    </m:e>
                                    <m:sub>
                                      <m:r>
                                        <a:rPr lang="en-US" sz="2400" i="1">
                                          <a:solidFill>
                                            <a:srgbClr val="FFFF00"/>
                                          </a:solidFill>
                                          <a:latin typeface="Cambria Math"/>
                                          <a:ea typeface="Cambria Math"/>
                                        </a:rPr>
                                        <m:t>2</m:t>
                                      </m:r>
                                    </m:sub>
                                  </m:sSub>
                                  <m:r>
                                    <a:rPr lang="en-US" sz="2400" i="1">
                                      <a:solidFill>
                                        <a:srgbClr val="FFFF00"/>
                                      </a:solidFill>
                                      <a:latin typeface="Cambria Math"/>
                                      <a:ea typeface="Cambria Math"/>
                                    </a:rPr>
                                    <m:t>−</m:t>
                                  </m:r>
                                  <m:acc>
                                    <m:accPr>
                                      <m:chr m:val="̅"/>
                                      <m:ctrlPr>
                                        <a:rPr lang="en-US" sz="2400" i="1">
                                          <a:solidFill>
                                            <a:srgbClr val="FFFF00"/>
                                          </a:solidFill>
                                          <a:latin typeface="Cambria Math" panose="02040503050406030204" pitchFamily="18" charset="0"/>
                                          <a:ea typeface="Cambria Math"/>
                                        </a:rPr>
                                      </m:ctrlPr>
                                    </m:accPr>
                                    <m:e>
                                      <m:r>
                                        <a:rPr lang="en-US" sz="2400" i="1">
                                          <a:solidFill>
                                            <a:srgbClr val="FFFF00"/>
                                          </a:solidFill>
                                          <a:latin typeface="Cambria Math"/>
                                          <a:ea typeface="Cambria Math"/>
                                        </a:rPr>
                                        <m:t>𝑥</m:t>
                                      </m:r>
                                    </m:e>
                                  </m:acc>
                                  <m:r>
                                    <a:rPr lang="en-US" sz="2400" i="1">
                                      <a:solidFill>
                                        <a:srgbClr val="FFFF00"/>
                                      </a:solidFill>
                                      <a:latin typeface="Cambria Math"/>
                                      <a:ea typeface="Cambria Math"/>
                                    </a:rPr>
                                    <m:t>)</m:t>
                                  </m:r>
                                </m:e>
                                <m:sup>
                                  <m:r>
                                    <a:rPr lang="en-US" sz="2400" i="1">
                                      <a:solidFill>
                                        <a:srgbClr val="FFFF00"/>
                                      </a:solidFill>
                                      <a:latin typeface="Cambria Math"/>
                                      <a:ea typeface="Cambria Math"/>
                                    </a:rPr>
                                    <m:t>2</m:t>
                                  </m:r>
                                </m:sup>
                              </m:sSup>
                              <m:r>
                                <a:rPr lang="en-US" sz="2400" i="1">
                                  <a:solidFill>
                                    <a:srgbClr val="FFFF00"/>
                                  </a:solidFill>
                                  <a:latin typeface="Cambria Math"/>
                                  <a:ea typeface="Cambria Math"/>
                                </a:rPr>
                                <m:t>+…+</m:t>
                              </m:r>
                              <m:sSup>
                                <m:sSupPr>
                                  <m:ctrlPr>
                                    <a:rPr lang="en-US" sz="2400" i="1">
                                      <a:solidFill>
                                        <a:srgbClr val="FFFF00"/>
                                      </a:solidFill>
                                      <a:latin typeface="Cambria Math" panose="02040503050406030204" pitchFamily="18" charset="0"/>
                                      <a:ea typeface="Cambria Math"/>
                                    </a:rPr>
                                  </m:ctrlPr>
                                </m:sSupPr>
                                <m:e>
                                  <m:r>
                                    <a:rPr lang="en-US" sz="2400" i="1">
                                      <a:solidFill>
                                        <a:srgbClr val="FFFF00"/>
                                      </a:solidFill>
                                      <a:latin typeface="Cambria Math"/>
                                      <a:ea typeface="Cambria Math"/>
                                    </a:rPr>
                                    <m:t>(</m:t>
                                  </m:r>
                                  <m:sSub>
                                    <m:sSubPr>
                                      <m:ctrlPr>
                                        <a:rPr lang="en-US" sz="2400" i="1">
                                          <a:solidFill>
                                            <a:srgbClr val="FFFF00"/>
                                          </a:solidFill>
                                          <a:latin typeface="Cambria Math" panose="02040503050406030204" pitchFamily="18" charset="0"/>
                                          <a:ea typeface="Cambria Math"/>
                                        </a:rPr>
                                      </m:ctrlPr>
                                    </m:sSubPr>
                                    <m:e>
                                      <m:r>
                                        <a:rPr lang="en-US" sz="2400" i="1">
                                          <a:solidFill>
                                            <a:srgbClr val="FFFF00"/>
                                          </a:solidFill>
                                          <a:latin typeface="Cambria Math"/>
                                          <a:ea typeface="Cambria Math"/>
                                        </a:rPr>
                                        <m:t>𝑥</m:t>
                                      </m:r>
                                    </m:e>
                                    <m:sub>
                                      <m:r>
                                        <a:rPr lang="en-US" sz="2400" i="1">
                                          <a:solidFill>
                                            <a:srgbClr val="FFFF00"/>
                                          </a:solidFill>
                                          <a:latin typeface="Cambria Math"/>
                                          <a:ea typeface="Cambria Math"/>
                                        </a:rPr>
                                        <m:t>𝑛</m:t>
                                      </m:r>
                                    </m:sub>
                                  </m:sSub>
                                  <m:r>
                                    <a:rPr lang="en-US" sz="2400" i="1">
                                      <a:solidFill>
                                        <a:srgbClr val="FFFF00"/>
                                      </a:solidFill>
                                      <a:latin typeface="Cambria Math"/>
                                      <a:ea typeface="Cambria Math"/>
                                    </a:rPr>
                                    <m:t>−</m:t>
                                  </m:r>
                                  <m:acc>
                                    <m:accPr>
                                      <m:chr m:val="̅"/>
                                      <m:ctrlPr>
                                        <a:rPr lang="en-US" sz="2400" i="1">
                                          <a:solidFill>
                                            <a:srgbClr val="FFFF00"/>
                                          </a:solidFill>
                                          <a:latin typeface="Cambria Math" panose="02040503050406030204" pitchFamily="18" charset="0"/>
                                          <a:ea typeface="Cambria Math"/>
                                        </a:rPr>
                                      </m:ctrlPr>
                                    </m:accPr>
                                    <m:e>
                                      <m:r>
                                        <a:rPr lang="en-US" sz="2400" i="1">
                                          <a:solidFill>
                                            <a:srgbClr val="FFFF00"/>
                                          </a:solidFill>
                                          <a:latin typeface="Cambria Math"/>
                                          <a:ea typeface="Cambria Math"/>
                                        </a:rPr>
                                        <m:t>𝑥</m:t>
                                      </m:r>
                                    </m:e>
                                  </m:acc>
                                  <m:r>
                                    <a:rPr lang="en-US" sz="2400" i="1">
                                      <a:solidFill>
                                        <a:srgbClr val="FFFF00"/>
                                      </a:solidFill>
                                      <a:latin typeface="Cambria Math"/>
                                      <a:ea typeface="Cambria Math"/>
                                    </a:rPr>
                                    <m:t>)</m:t>
                                  </m:r>
                                </m:e>
                                <m:sup>
                                  <m:r>
                                    <a:rPr lang="en-US" sz="2400" i="1">
                                      <a:solidFill>
                                        <a:srgbClr val="FFFF00"/>
                                      </a:solidFill>
                                      <a:latin typeface="Cambria Math"/>
                                      <a:ea typeface="Cambria Math"/>
                                    </a:rPr>
                                    <m:t>2</m:t>
                                  </m:r>
                                </m:sup>
                              </m:sSup>
                            </m:num>
                            <m:den>
                              <m:r>
                                <a:rPr lang="en-US" sz="2400" i="1">
                                  <a:solidFill>
                                    <a:srgbClr val="FFFF00"/>
                                  </a:solidFill>
                                  <a:latin typeface="Cambria Math"/>
                                  <a:ea typeface="Cambria Math"/>
                                </a:rPr>
                                <m:t>𝑛</m:t>
                              </m:r>
                            </m:den>
                          </m:f>
                        </m:e>
                      </m:rad>
                    </m:oMath>
                  </m:oMathPara>
                </a14:m>
                <a:endParaRPr lang="en-US" sz="2400" dirty="0">
                  <a:ea typeface="Cambria Math"/>
                </a:endParaRPr>
              </a:p>
              <a:p>
                <a:pPr marL="457189" lvl="1" indent="0">
                  <a:buNone/>
                </a:pPr>
                <a:endParaRPr lang="en-US" sz="2400" dirty="0"/>
              </a:p>
              <a:p>
                <a:pPr lvl="1"/>
                <a:endParaRPr lang="en-US" sz="2400" dirty="0"/>
              </a:p>
            </p:txBody>
          </p:sp>
        </mc:Choice>
        <mc:Fallback xmlns="">
          <p:sp>
            <p:nvSpPr>
              <p:cNvPr id="4" name="Content Placeholder 3"/>
              <p:cNvSpPr>
                <a:spLocks noGrp="1" noRot="1" noChangeAspect="1" noMove="1" noResize="1" noEditPoints="1" noAdjustHandles="1" noChangeArrowheads="1" noChangeShapeType="1" noTextEdit="1"/>
              </p:cNvSpPr>
              <p:nvPr>
                <p:ph idx="1"/>
              </p:nvPr>
            </p:nvSpPr>
            <p:spPr>
              <a:xfrm>
                <a:off x="0" y="1200151"/>
                <a:ext cx="9144000" cy="3943349"/>
              </a:xfrm>
              <a:blipFill>
                <a:blip r:embed="rId3"/>
                <a:stretch>
                  <a:fillRect l="-600" t="-1700"/>
                </a:stretch>
              </a:blipFill>
            </p:spPr>
            <p:txBody>
              <a:bodyPr/>
              <a:lstStyle/>
              <a:p>
                <a:r>
                  <a:rPr lang="en-US">
                    <a:noFill/>
                  </a:rPr>
                  <a:t> </a:t>
                </a:r>
              </a:p>
            </p:txBody>
          </p:sp>
        </mc:Fallback>
      </mc:AlternateContent>
    </p:spTree>
    <p:extLst>
      <p:ext uri="{BB962C8B-B14F-4D97-AF65-F5344CB8AC3E}">
        <p14:creationId xmlns:p14="http://schemas.microsoft.com/office/powerpoint/2010/main" val="848948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
                                            <p:txEl>
                                              <p:pRg st="4" end="4"/>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4">
                                            <p:txEl>
                                              <p:pRg st="6" end="6"/>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4">
                                            <p:txEl>
                                              <p:pRg st="7" end="7"/>
                                            </p:tx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4">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9.0 Measures of Center and Dispersion</a:t>
            </a:r>
          </a:p>
        </p:txBody>
      </p:sp>
      <mc:AlternateContent xmlns:mc="http://schemas.openxmlformats.org/markup-compatibility/2006" xmlns:a14="http://schemas.microsoft.com/office/drawing/2010/main">
        <mc:Choice Requires="a14">
          <p:sp>
            <p:nvSpPr>
              <p:cNvPr id="4" name="Content Placeholder 3"/>
              <p:cNvSpPr>
                <a:spLocks noGrp="1"/>
              </p:cNvSpPr>
              <p:nvPr>
                <p:ph sz="half" idx="1"/>
              </p:nvPr>
            </p:nvSpPr>
            <p:spPr/>
            <p:txBody>
              <a:bodyPr>
                <a:normAutofit fontScale="85000" lnSpcReduction="20000"/>
              </a:bodyPr>
              <a:lstStyle/>
              <a:p>
                <a:r>
                  <a:rPr lang="en-US" sz="2400" dirty="0"/>
                  <a:t>Find the standard deviation of the following data set.</a:t>
                </a:r>
              </a:p>
              <a:p>
                <a:pPr lvl="1"/>
                <a:r>
                  <a:rPr lang="en-US" sz="2400" dirty="0"/>
                  <a:t>4,8,12,15,3</a:t>
                </a:r>
              </a:p>
              <a:p>
                <a:pPr lvl="1"/>
                <a:endParaRPr lang="en-US" sz="2400" dirty="0"/>
              </a:p>
              <a:p>
                <a:r>
                  <a:rPr lang="en-US" sz="2400" dirty="0"/>
                  <a:t>Finding the standard deviation on a TI calculator</a:t>
                </a:r>
              </a:p>
              <a:p>
                <a:pPr lvl="1"/>
                <a:r>
                  <a:rPr lang="en-US" sz="2400" dirty="0"/>
                  <a:t>[STAT] </a:t>
                </a:r>
                <a:r>
                  <a:rPr lang="en-US" sz="2400" dirty="0">
                    <a:sym typeface="Wingdings" pitchFamily="2" charset="2"/>
                  </a:rPr>
                  <a:t></a:t>
                </a:r>
                <a:r>
                  <a:rPr lang="en-US" sz="2400" dirty="0"/>
                  <a:t> Edit, Enter data values in L1 (clear list first)</a:t>
                </a:r>
              </a:p>
              <a:p>
                <a:pPr lvl="1"/>
                <a:r>
                  <a:rPr lang="en-US" sz="2400" dirty="0"/>
                  <a:t>[STAT] </a:t>
                </a:r>
                <a:r>
                  <a:rPr lang="en-US" sz="2400" dirty="0">
                    <a:sym typeface="Wingdings" pitchFamily="2" charset="2"/>
                  </a:rPr>
                  <a:t></a:t>
                </a:r>
                <a:r>
                  <a:rPr lang="en-US" sz="2400" dirty="0"/>
                  <a:t> CALC </a:t>
                </a:r>
                <a:r>
                  <a:rPr lang="en-US" sz="2400" dirty="0">
                    <a:sym typeface="Wingdings" pitchFamily="2" charset="2"/>
                  </a:rPr>
                  <a:t></a:t>
                </a:r>
                <a:r>
                  <a:rPr lang="en-US" sz="2400" dirty="0"/>
                  <a:t> 1-Var Stats, [ENTER] x2 , Find </a:t>
                </a:r>
                <a14:m>
                  <m:oMath xmlns:m="http://schemas.openxmlformats.org/officeDocument/2006/math">
                    <m:r>
                      <a:rPr lang="en-US" sz="2400" i="1">
                        <a:latin typeface="Cambria Math"/>
                        <a:ea typeface="Cambria Math"/>
                      </a:rPr>
                      <m:t>𝜎</m:t>
                    </m:r>
                  </m:oMath>
                </a14:m>
                <a:r>
                  <a:rPr lang="en-US" sz="2400" dirty="0"/>
                  <a:t>x</a:t>
                </a:r>
              </a:p>
              <a:p>
                <a:pPr lvl="3"/>
                <a:endParaRPr lang="en-US" sz="2400" dirty="0"/>
              </a:p>
              <a:p>
                <a:endParaRPr lang="en-US" dirty="0"/>
              </a:p>
              <a:p>
                <a:endParaRPr lang="en-US" dirty="0"/>
              </a:p>
            </p:txBody>
          </p:sp>
        </mc:Choice>
        <mc:Fallback xmlns="">
          <p:sp>
            <p:nvSpPr>
              <p:cNvPr id="4" name="Content Placeholder 3"/>
              <p:cNvSpPr>
                <a:spLocks noGrp="1" noRot="1" noChangeAspect="1" noMove="1" noResize="1" noEditPoints="1" noAdjustHandles="1" noChangeArrowheads="1" noChangeShapeType="1" noTextEdit="1"/>
              </p:cNvSpPr>
              <p:nvPr>
                <p:ph sz="half" idx="1"/>
              </p:nvPr>
            </p:nvSpPr>
            <p:spPr>
              <a:blipFill>
                <a:blip r:embed="rId3"/>
                <a:stretch>
                  <a:fillRect l="-1220" t="-2693" r="-1762"/>
                </a:stretch>
              </a:blipFill>
            </p:spPr>
            <p:txBody>
              <a:bodyPr/>
              <a:lstStyle/>
              <a:p>
                <a:r>
                  <a:rPr lang="en-US">
                    <a:noFill/>
                  </a:rPr>
                  <a:t> </a:t>
                </a:r>
              </a:p>
            </p:txBody>
          </p:sp>
        </mc:Fallback>
      </mc:AlternateContent>
      <p:sp>
        <p:nvSpPr>
          <p:cNvPr id="3" name="Content Placeholder 2">
            <a:extLst>
              <a:ext uri="{FF2B5EF4-FFF2-40B4-BE49-F238E27FC236}">
                <a16:creationId xmlns:a16="http://schemas.microsoft.com/office/drawing/2014/main" id="{4168F218-6C61-4BB5-960E-2F232144B86C}"/>
              </a:ext>
            </a:extLst>
          </p:cNvPr>
          <p:cNvSpPr>
            <a:spLocks noGrp="1"/>
          </p:cNvSpPr>
          <p:nvPr>
            <p:ph sz="half" idx="2"/>
          </p:nvPr>
        </p:nvSpPr>
        <p:spPr/>
        <p:txBody>
          <a:bodyPr>
            <a:normAutofit fontScale="85000" lnSpcReduction="20000"/>
          </a:bodyPr>
          <a:lstStyle/>
          <a:p>
            <a:r>
              <a:rPr lang="en-US" dirty="0" err="1"/>
              <a:t>NumWorks</a:t>
            </a:r>
            <a:endParaRPr lang="en-US" dirty="0"/>
          </a:p>
          <a:p>
            <a:pPr lvl="1"/>
            <a:r>
              <a:rPr lang="en-US" dirty="0"/>
              <a:t>Select Statistics from home</a:t>
            </a:r>
          </a:p>
          <a:p>
            <a:pPr lvl="1"/>
            <a:r>
              <a:rPr lang="en-US" dirty="0"/>
              <a:t>In Data tab</a:t>
            </a:r>
          </a:p>
          <a:p>
            <a:pPr lvl="2"/>
            <a:r>
              <a:rPr lang="en-US" dirty="0"/>
              <a:t>Enter data in Value V1 list</a:t>
            </a:r>
          </a:p>
          <a:p>
            <a:pPr lvl="1"/>
            <a:r>
              <a:rPr lang="en-US" dirty="0"/>
              <a:t>In Stats tab</a:t>
            </a:r>
          </a:p>
          <a:p>
            <a:pPr lvl="2"/>
            <a:r>
              <a:rPr lang="en-US" dirty="0"/>
              <a:t>Read standard deviation from list</a:t>
            </a:r>
          </a:p>
          <a:p>
            <a:r>
              <a:rPr lang="en-US" sz="3000" dirty="0"/>
              <a:t>463 #1-2, 464 #1-7</a:t>
            </a:r>
          </a:p>
        </p:txBody>
      </p:sp>
    </p:spTree>
    <p:extLst>
      <p:ext uri="{BB962C8B-B14F-4D97-AF65-F5344CB8AC3E}">
        <p14:creationId xmlns:p14="http://schemas.microsoft.com/office/powerpoint/2010/main" val="42785764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grpId="0" nodeType="clickEffect">
                                  <p:stCondLst>
                                    <p:cond delay="0"/>
                                  </p:stCondLst>
                                  <p:childTnLst>
                                    <p:set>
                                      <p:cBhvr>
                                        <p:cTn id="4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grpId="0" nodeType="clickEffect">
                                  <p:stCondLst>
                                    <p:cond delay="0"/>
                                  </p:stCondLst>
                                  <p:childTnLst>
                                    <p:set>
                                      <p:cBhvr>
                                        <p:cTn id="4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uiExpand="1" build="p"/>
      <p:bldP spid="3"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1BE547-6596-439A-9813-F9C9B3915E47}"/>
              </a:ext>
            </a:extLst>
          </p:cNvPr>
          <p:cNvSpPr>
            <a:spLocks noGrp="1"/>
          </p:cNvSpPr>
          <p:nvPr>
            <p:ph type="title"/>
          </p:nvPr>
        </p:nvSpPr>
        <p:spPr/>
        <p:txBody>
          <a:bodyPr>
            <a:normAutofit fontScale="90000"/>
          </a:bodyPr>
          <a:lstStyle/>
          <a:p>
            <a:r>
              <a:rPr lang="en-US" dirty="0"/>
              <a:t>9.1 Using Normal Distributions</a:t>
            </a:r>
          </a:p>
        </p:txBody>
      </p:sp>
      <p:sp>
        <p:nvSpPr>
          <p:cNvPr id="3" name="Text Placeholder 2">
            <a:extLst>
              <a:ext uri="{FF2B5EF4-FFF2-40B4-BE49-F238E27FC236}">
                <a16:creationId xmlns:a16="http://schemas.microsoft.com/office/drawing/2014/main" id="{520C478A-E1E3-4DC7-9EE9-3F259794969D}"/>
              </a:ext>
            </a:extLst>
          </p:cNvPr>
          <p:cNvSpPr>
            <a:spLocks noGrp="1"/>
          </p:cNvSpPr>
          <p:nvPr>
            <p:ph type="body" idx="1"/>
          </p:nvPr>
        </p:nvSpPr>
        <p:spPr/>
        <p:txBody>
          <a:bodyPr>
            <a:normAutofit lnSpcReduction="10000"/>
          </a:bodyPr>
          <a:lstStyle/>
          <a:p>
            <a:r>
              <a:rPr lang="en-US" dirty="0"/>
              <a:t>After this lesson…</a:t>
            </a:r>
          </a:p>
          <a:p>
            <a:r>
              <a:rPr lang="en-US" dirty="0"/>
              <a:t>• I can find probabilities in normal distributions.</a:t>
            </a:r>
          </a:p>
          <a:p>
            <a:r>
              <a:rPr lang="en-US" dirty="0"/>
              <a:t>• I can interpret normal distributions.</a:t>
            </a:r>
          </a:p>
          <a:p>
            <a:r>
              <a:rPr lang="en-US" dirty="0"/>
              <a:t>• I can find probabilities in standard normal distributions.</a:t>
            </a:r>
          </a:p>
        </p:txBody>
      </p:sp>
    </p:spTree>
    <p:extLst>
      <p:ext uri="{BB962C8B-B14F-4D97-AF65-F5344CB8AC3E}">
        <p14:creationId xmlns:p14="http://schemas.microsoft.com/office/powerpoint/2010/main" val="2070223317"/>
      </p:ext>
    </p:extLst>
  </p:cSld>
  <p:clrMapOvr>
    <a:masterClrMapping/>
  </p:clrMapOvr>
</p:sld>
</file>

<file path=ppt/theme/theme1.xml><?xml version="1.0" encoding="utf-8"?>
<a:theme xmlns:a="http://schemas.openxmlformats.org/drawingml/2006/main" name="Stats">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Stats" id="{59ED55BF-5EF9-4330-AD3B-D9764FC5A6B2}" vid="{DC0AE41A-060E-49F0-A857-0BFBC09ED80F}"/>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Stats</Template>
  <TotalTime>3123</TotalTime>
  <Words>5046</Words>
  <Application>Microsoft Office PowerPoint</Application>
  <PresentationFormat>On-screen Show (16:9)</PresentationFormat>
  <Paragraphs>605</Paragraphs>
  <Slides>53</Slides>
  <Notes>53</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53</vt:i4>
      </vt:variant>
    </vt:vector>
  </HeadingPairs>
  <TitlesOfParts>
    <vt:vector size="59" baseType="lpstr">
      <vt:lpstr>Wingdings</vt:lpstr>
      <vt:lpstr>Comic Sans MS</vt:lpstr>
      <vt:lpstr>Calibri</vt:lpstr>
      <vt:lpstr>Cambria Math</vt:lpstr>
      <vt:lpstr>Arial</vt:lpstr>
      <vt:lpstr>Stats</vt:lpstr>
      <vt:lpstr>Data Analysis and Statistics</vt:lpstr>
      <vt:lpstr>PowerPoint Presentation</vt:lpstr>
      <vt:lpstr>9.0 Measures of Center and Dispersion</vt:lpstr>
      <vt:lpstr>9.0 Measures of Center and Dispersion</vt:lpstr>
      <vt:lpstr>9.0 Measures of Center and Dispersion</vt:lpstr>
      <vt:lpstr>9.0 Measures of Center and Dispersion</vt:lpstr>
      <vt:lpstr>9.0 Measures of Center and Dispersion</vt:lpstr>
      <vt:lpstr>9.0 Measures of Center and Dispersion</vt:lpstr>
      <vt:lpstr>9.1 Using Normal Distributions</vt:lpstr>
      <vt:lpstr>9.1 Using Normal Distributions</vt:lpstr>
      <vt:lpstr>9.1 Using Normal Distributions</vt:lpstr>
      <vt:lpstr>9.1 Using Normal Distributions</vt:lpstr>
      <vt:lpstr>9.1 Using Normal Distributions</vt:lpstr>
      <vt:lpstr>9.1 Using Normal Distributions</vt:lpstr>
      <vt:lpstr>9.1 Using Normal Distributions</vt:lpstr>
      <vt:lpstr>9.1 Using Normal Distributions</vt:lpstr>
      <vt:lpstr>9.1 Using Normal Distributions</vt:lpstr>
      <vt:lpstr>9.2 Populations, Samples, and Hypotheses</vt:lpstr>
      <vt:lpstr>9.2 Populations, Samples, and Hypotheses</vt:lpstr>
      <vt:lpstr>9.2 Populations, Samples, and Hypotheses</vt:lpstr>
      <vt:lpstr>9.2 Populations, Samples, and Hypotheses</vt:lpstr>
      <vt:lpstr>9.2 Populations, Samples, and Hypotheses</vt:lpstr>
      <vt:lpstr>9.3 Collecting Data</vt:lpstr>
      <vt:lpstr>9.3 Collecting Data</vt:lpstr>
      <vt:lpstr>9.3 Collecting Data</vt:lpstr>
      <vt:lpstr>9.3 Collecting Data</vt:lpstr>
      <vt:lpstr>9.3 Collecting Data</vt:lpstr>
      <vt:lpstr>9.3 Collecting Data</vt:lpstr>
      <vt:lpstr>9.3 Collecting Data</vt:lpstr>
      <vt:lpstr>9.3 Collecting Data</vt:lpstr>
      <vt:lpstr>9.3 Collecting Data</vt:lpstr>
      <vt:lpstr>9.3 Collecting Data</vt:lpstr>
      <vt:lpstr>9.3 Collecting Data</vt:lpstr>
      <vt:lpstr>9.4 Experimental Design</vt:lpstr>
      <vt:lpstr>9.4 Experimental Design</vt:lpstr>
      <vt:lpstr>9.4 Experimental Design</vt:lpstr>
      <vt:lpstr>9.4 Experimental Design</vt:lpstr>
      <vt:lpstr>9.4 Experimental Design</vt:lpstr>
      <vt:lpstr>9.4 Experimental Design</vt:lpstr>
      <vt:lpstr>9.4 Experimental Design</vt:lpstr>
      <vt:lpstr>9.5 Making Inferences from Sample Surveys</vt:lpstr>
      <vt:lpstr>9.5 Making Inferences from Sample Surveys</vt:lpstr>
      <vt:lpstr>9.5 Making Inferences from Sample Surveys</vt:lpstr>
      <vt:lpstr>9.5 Making Inferences from Sample Surveys</vt:lpstr>
      <vt:lpstr>9.5 Making Inferences from Sample Surveys</vt:lpstr>
      <vt:lpstr>9.5 Making Inferences from Sample Surveys</vt:lpstr>
      <vt:lpstr>9.5 Making Inferences from Sample Surveys</vt:lpstr>
      <vt:lpstr>9.5 Making Inferences from Sample Surveys</vt:lpstr>
      <vt:lpstr>9.6 Making Inferences from Experiments</vt:lpstr>
      <vt:lpstr>9.6 Making Inferences from Experiments</vt:lpstr>
      <vt:lpstr>9.6 Making Inferences from Experiments</vt:lpstr>
      <vt:lpstr>9.6 Making Inferences from Experiments</vt:lpstr>
      <vt:lpstr>9.6 Making Inferences from Experiments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Data Analysis and Statistics</dc:title>
  <dc:creator>Richard Wright</dc:creator>
  <cp:lastModifiedBy>Richard Wright</cp:lastModifiedBy>
  <cp:revision>97</cp:revision>
  <dcterms:created xsi:type="dcterms:W3CDTF">2021-09-27T19:22:32Z</dcterms:created>
  <dcterms:modified xsi:type="dcterms:W3CDTF">2023-03-15T15:57:51Z</dcterms:modified>
</cp:coreProperties>
</file>